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sldIdLst>
    <p:sldId id="256" r:id="rId2"/>
    <p:sldId id="338" r:id="rId3"/>
    <p:sldId id="263" r:id="rId4"/>
    <p:sldId id="316" r:id="rId5"/>
    <p:sldId id="318" r:id="rId6"/>
    <p:sldId id="319" r:id="rId7"/>
    <p:sldId id="320" r:id="rId8"/>
    <p:sldId id="321" r:id="rId9"/>
    <p:sldId id="322" r:id="rId10"/>
    <p:sldId id="306" r:id="rId11"/>
    <p:sldId id="307" r:id="rId12"/>
    <p:sldId id="311" r:id="rId13"/>
    <p:sldId id="258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339" r:id="rId22"/>
    <p:sldId id="330" r:id="rId23"/>
    <p:sldId id="334" r:id="rId24"/>
    <p:sldId id="337" r:id="rId25"/>
    <p:sldId id="336" r:id="rId26"/>
    <p:sldId id="335" r:id="rId27"/>
    <p:sldId id="333" r:id="rId28"/>
    <p:sldId id="341" r:id="rId29"/>
    <p:sldId id="332" r:id="rId30"/>
    <p:sldId id="331" r:id="rId31"/>
    <p:sldId id="342" r:id="rId32"/>
    <p:sldId id="257" r:id="rId33"/>
    <p:sldId id="278" r:id="rId34"/>
    <p:sldId id="343" r:id="rId35"/>
    <p:sldId id="259" r:id="rId36"/>
    <p:sldId id="260" r:id="rId37"/>
    <p:sldId id="345" r:id="rId38"/>
    <p:sldId id="262" r:id="rId39"/>
  </p:sldIdLst>
  <p:sldSz cx="9144000" cy="5143500" type="screen16x9"/>
  <p:notesSz cx="9144000" cy="51435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Onest" panose="020B0604020202020204" charset="0"/>
      <p:regular r:id="rId44"/>
      <p:bold r:id="rId45"/>
    </p:embeddedFont>
    <p:embeddedFont>
      <p:font typeface="Onest Light" panose="020B0604020202020204" charset="0"/>
      <p:regular r:id="rId46"/>
      <p:bold r:id="rId47"/>
    </p:embeddedFont>
    <p:embeddedFont>
      <p:font typeface="Verdana" panose="020B0604030504040204" pitchFamily="34" charset="0"/>
      <p:regular r:id="rId48"/>
      <p:bold r:id="rId49"/>
      <p:italic r:id="rId50"/>
      <p:boldItalic r:id="rId51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A4A3A4"/>
          </p15:clr>
        </p15:guide>
        <p15:guide id="2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714" y="144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font" Target="fonts/font1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04 Текст" userDrawn="1">
  <p:cSld name="SECTION_HEADER_1_1">
    <p:bg>
      <p:bgPr>
        <a:solidFill>
          <a:srgbClr val="00224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Google Shape;10;p44" title="blue-blur.png"/>
          <p:cNvPicPr/>
          <p:nvPr/>
        </p:nvPicPr>
        <p:blipFill>
          <a:blip r:embed="rId2">
            <a:alphaModFix/>
          </a:blip>
          <a:srcRect l="53275" t="-15857" r="3376" b="65867"/>
          <a:stretch/>
        </p:blipFill>
        <p:spPr bwMode="auto">
          <a:xfrm rot="10800000">
            <a:off x="4686904" y="0"/>
            <a:ext cx="4457098" cy="514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44" title="blue-blur.png"/>
          <p:cNvPicPr/>
          <p:nvPr/>
        </p:nvPicPr>
        <p:blipFill>
          <a:blip r:embed="rId2">
            <a:alphaModFix amt="30000"/>
          </a:blip>
          <a:srcRect l="44358" t="-14397" r="-8394" b="44167"/>
          <a:stretch/>
        </p:blipFill>
        <p:spPr bwMode="auto">
          <a:xfrm>
            <a:off x="0" y="3025"/>
            <a:ext cx="4686899" cy="514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44" title="Лого МЭО Основной + дескр черное.png"/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540000" y="279450"/>
            <a:ext cx="1099537" cy="1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4"/>
          <p:cNvSpPr txBox="1">
            <a:spLocks noGrp="1"/>
          </p:cNvSpPr>
          <p:nvPr>
            <p:ph type="body" idx="1"/>
          </p:nvPr>
        </p:nvSpPr>
        <p:spPr bwMode="auto">
          <a:xfrm>
            <a:off x="540000" y="4716524"/>
            <a:ext cx="3834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44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" name="Google Shape;15;p44" title="meo-white.png"/>
          <p:cNvPicPr/>
          <p:nvPr/>
        </p:nvPicPr>
        <p:blipFill>
          <a:blip r:embed="rId4">
            <a:alphaModFix/>
          </a:blip>
          <a:srcRect l="30" r="30"/>
          <a:stretch/>
        </p:blipFill>
        <p:spPr bwMode="auto">
          <a:xfrm>
            <a:off x="540000" y="279450"/>
            <a:ext cx="1099535" cy="1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44"/>
          <p:cNvSpPr txBox="1">
            <a:spLocks noGrp="1"/>
          </p:cNvSpPr>
          <p:nvPr>
            <p:ph type="title"/>
          </p:nvPr>
        </p:nvSpPr>
        <p:spPr bwMode="auto">
          <a:xfrm>
            <a:off x="540000" y="620050"/>
            <a:ext cx="54093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2pPr>
            <a:lvl3pPr lvl="2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3pPr>
            <a:lvl4pPr lvl="3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4pPr>
            <a:lvl5pPr lvl="4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5pPr>
            <a:lvl6pPr lvl="5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6pPr>
            <a:lvl7pPr lvl="6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7pPr>
            <a:lvl8pPr lvl="7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8pPr>
            <a:lvl9pPr lvl="8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" name="Google Shape;17;p44"/>
          <p:cNvSpPr txBox="1">
            <a:spLocks noGrp="1"/>
          </p:cNvSpPr>
          <p:nvPr>
            <p:ph type="body" idx="2"/>
          </p:nvPr>
        </p:nvSpPr>
        <p:spPr bwMode="auto">
          <a:xfrm>
            <a:off x="5949350" y="620050"/>
            <a:ext cx="2691000" cy="13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" name="Google Shape;18;p44"/>
          <p:cNvSpPr txBox="1">
            <a:spLocks noGrp="1"/>
          </p:cNvSpPr>
          <p:nvPr>
            <p:ph type="title" idx="3"/>
          </p:nvPr>
        </p:nvSpPr>
        <p:spPr bwMode="auto">
          <a:xfrm>
            <a:off x="540000" y="2571750"/>
            <a:ext cx="54093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2pPr>
            <a:lvl3pPr lvl="2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3pPr>
            <a:lvl4pPr lvl="3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4pPr>
            <a:lvl5pPr lvl="4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5pPr>
            <a:lvl6pPr lvl="5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6pPr>
            <a:lvl7pPr lvl="6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7pPr>
            <a:lvl8pPr lvl="7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8pPr>
            <a:lvl9pPr lvl="8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44"/>
          <p:cNvSpPr txBox="1">
            <a:spLocks noGrp="1"/>
          </p:cNvSpPr>
          <p:nvPr>
            <p:ph type="body" idx="4"/>
          </p:nvPr>
        </p:nvSpPr>
        <p:spPr bwMode="auto">
          <a:xfrm>
            <a:off x="5949000" y="2571750"/>
            <a:ext cx="2691000" cy="13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20" name="Google Shape;20;p44"/>
          <p:cNvCxnSpPr>
            <a:cxnSpLocks/>
          </p:cNvCxnSpPr>
          <p:nvPr/>
        </p:nvCxnSpPr>
        <p:spPr bwMode="auto">
          <a:xfrm>
            <a:off x="531625" y="4638450"/>
            <a:ext cx="8120700" cy="0"/>
          </a:xfrm>
          <a:prstGeom prst="straightConnector1">
            <a:avLst/>
          </a:prstGeom>
          <a:noFill/>
          <a:ln w="9525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04 Текст" userDrawn="1">
  <p:cSld name="SECTION_HEADER_1_1_1"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2" name="Google Shape;22;p46" title="blue-blur.png"/>
          <p:cNvPicPr/>
          <p:nvPr/>
        </p:nvPicPr>
        <p:blipFill>
          <a:blip r:embed="rId2">
            <a:alphaModFix/>
          </a:blip>
          <a:srcRect l="53275" t="-15857" r="3376" b="65867"/>
          <a:stretch/>
        </p:blipFill>
        <p:spPr bwMode="auto">
          <a:xfrm rot="10800000">
            <a:off x="4686904" y="0"/>
            <a:ext cx="4457098" cy="514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6" title="blue-blur.png"/>
          <p:cNvPicPr/>
          <p:nvPr/>
        </p:nvPicPr>
        <p:blipFill>
          <a:blip r:embed="rId2">
            <a:alphaModFix amt="30000"/>
          </a:blip>
          <a:srcRect l="44358" t="-14397" r="-8394" b="44167"/>
          <a:stretch/>
        </p:blipFill>
        <p:spPr bwMode="auto">
          <a:xfrm>
            <a:off x="0" y="3025"/>
            <a:ext cx="4686899" cy="514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46" title="Лого МЭО Основной + дескр черное.png"/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540000" y="279450"/>
            <a:ext cx="1099537" cy="1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6"/>
          <p:cNvSpPr txBox="1">
            <a:spLocks noGrp="1"/>
          </p:cNvSpPr>
          <p:nvPr>
            <p:ph type="body" idx="1"/>
          </p:nvPr>
        </p:nvSpPr>
        <p:spPr bwMode="auto">
          <a:xfrm>
            <a:off x="540000" y="4716524"/>
            <a:ext cx="3834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6" name="Google Shape;26;p46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7" name="Google Shape;27;p46"/>
          <p:cNvSpPr txBox="1">
            <a:spLocks noGrp="1"/>
          </p:cNvSpPr>
          <p:nvPr>
            <p:ph type="title"/>
          </p:nvPr>
        </p:nvSpPr>
        <p:spPr bwMode="auto">
          <a:xfrm>
            <a:off x="540000" y="620050"/>
            <a:ext cx="54093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pPr>
              <a:defRPr/>
            </a:pPr>
            <a:endParaRPr/>
          </a:p>
        </p:txBody>
      </p:sp>
      <p:sp>
        <p:nvSpPr>
          <p:cNvPr id="28" name="Google Shape;28;p46"/>
          <p:cNvSpPr txBox="1">
            <a:spLocks noGrp="1"/>
          </p:cNvSpPr>
          <p:nvPr>
            <p:ph type="body" idx="2"/>
          </p:nvPr>
        </p:nvSpPr>
        <p:spPr bwMode="auto">
          <a:xfrm>
            <a:off x="5949350" y="620050"/>
            <a:ext cx="2691000" cy="13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9" name="Google Shape;29;p46"/>
          <p:cNvSpPr txBox="1">
            <a:spLocks noGrp="1"/>
          </p:cNvSpPr>
          <p:nvPr>
            <p:ph type="title" idx="3"/>
          </p:nvPr>
        </p:nvSpPr>
        <p:spPr bwMode="auto">
          <a:xfrm>
            <a:off x="540000" y="2571750"/>
            <a:ext cx="54093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pPr>
              <a:defRPr/>
            </a:pPr>
            <a:endParaRPr/>
          </a:p>
        </p:txBody>
      </p:sp>
      <p:sp>
        <p:nvSpPr>
          <p:cNvPr id="30" name="Google Shape;30;p46"/>
          <p:cNvSpPr txBox="1">
            <a:spLocks noGrp="1"/>
          </p:cNvSpPr>
          <p:nvPr>
            <p:ph type="body" idx="4"/>
          </p:nvPr>
        </p:nvSpPr>
        <p:spPr bwMode="auto">
          <a:xfrm>
            <a:off x="5949000" y="2571750"/>
            <a:ext cx="2691000" cy="13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31" name="Google Shape;31;p46"/>
          <p:cNvCxnSpPr>
            <a:cxnSpLocks/>
          </p:cNvCxnSpPr>
          <p:nvPr/>
        </p:nvCxnSpPr>
        <p:spPr bwMode="auto">
          <a:xfrm>
            <a:off x="531625" y="4638450"/>
            <a:ext cx="8120700" cy="0"/>
          </a:xfrm>
          <a:prstGeom prst="straightConnector1">
            <a:avLst/>
          </a:prstGeom>
          <a:noFill/>
          <a:ln w="9525" cap="flat" cmpd="sng">
            <a:solidFill>
              <a:srgbClr val="CFE2F3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02 Заголовок" userDrawn="1">
  <p:cSld name="CUSTOM_1">
    <p:bg>
      <p:bgPr>
        <a:solidFill>
          <a:srgbClr val="00224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" name="Google Shape;52;p48"/>
          <p:cNvSpPr txBox="1">
            <a:spLocks noGrp="1"/>
          </p:cNvSpPr>
          <p:nvPr>
            <p:ph type="sldNum" idx="12"/>
          </p:nvPr>
        </p:nvSpPr>
        <p:spPr bwMode="auto">
          <a:xfrm>
            <a:off x="8091300" y="4716524"/>
            <a:ext cx="5487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3" name="Google Shape;53;p48" title="blue-blur.png"/>
          <p:cNvPicPr/>
          <p:nvPr/>
        </p:nvPicPr>
        <p:blipFill>
          <a:blip r:embed="rId2">
            <a:alphaModFix/>
          </a:blip>
          <a:srcRect l="45125" t="13654" r="-7588" b="16072"/>
          <a:stretch/>
        </p:blipFill>
        <p:spPr bwMode="auto"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48" title="meo-white.png"/>
          <p:cNvPicPr/>
          <p:nvPr/>
        </p:nvPicPr>
        <p:blipFill>
          <a:blip r:embed="rId3">
            <a:alphaModFix/>
          </a:blip>
          <a:srcRect l="30" r="30"/>
          <a:stretch/>
        </p:blipFill>
        <p:spPr bwMode="auto">
          <a:xfrm>
            <a:off x="540000" y="4739625"/>
            <a:ext cx="1099535" cy="1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8"/>
          <p:cNvSpPr txBox="1">
            <a:spLocks noGrp="1"/>
          </p:cNvSpPr>
          <p:nvPr>
            <p:ph type="title"/>
          </p:nvPr>
        </p:nvSpPr>
        <p:spPr bwMode="auto">
          <a:xfrm>
            <a:off x="540000" y="3510000"/>
            <a:ext cx="8100000" cy="9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6" name="Google Shape;56;p48"/>
          <p:cNvSpPr txBox="1">
            <a:spLocks noGrp="1"/>
          </p:cNvSpPr>
          <p:nvPr>
            <p:ph type="body" idx="1"/>
          </p:nvPr>
        </p:nvSpPr>
        <p:spPr bwMode="auto">
          <a:xfrm>
            <a:off x="3240000" y="4716524"/>
            <a:ext cx="31368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7" name="Google Shape;57;p48"/>
          <p:cNvSpPr>
            <a:spLocks noGrp="1"/>
          </p:cNvSpPr>
          <p:nvPr>
            <p:ph type="pic" idx="2"/>
          </p:nvPr>
        </p:nvSpPr>
        <p:spPr bwMode="auto">
          <a:xfrm>
            <a:off x="0" y="0"/>
            <a:ext cx="9144000" cy="32190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58" name="Google Shape;58;p48"/>
          <p:cNvCxnSpPr>
            <a:cxnSpLocks/>
          </p:cNvCxnSpPr>
          <p:nvPr/>
        </p:nvCxnSpPr>
        <p:spPr bwMode="auto">
          <a:xfrm>
            <a:off x="531625" y="4638450"/>
            <a:ext cx="8120700" cy="0"/>
          </a:xfrm>
          <a:prstGeom prst="straightConnector1">
            <a:avLst/>
          </a:prstGeom>
          <a:noFill/>
          <a:ln w="9525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01 Титульный слайд" userDrawn="1">
  <p:cSld name="CUSTOM">
    <p:bg>
      <p:bgPr>
        <a:solidFill>
          <a:srgbClr val="073763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0" name="Google Shape;60;p49" title="blue-blur.png"/>
          <p:cNvPicPr/>
          <p:nvPr/>
        </p:nvPicPr>
        <p:blipFill>
          <a:blip r:embed="rId2">
            <a:alphaModFix/>
          </a:blip>
          <a:srcRect l="45125" t="13654" r="-7588" b="16072"/>
          <a:stretch/>
        </p:blipFill>
        <p:spPr bwMode="auto">
          <a:xfrm>
            <a:off x="0" y="0"/>
            <a:ext cx="4572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49"/>
          <p:cNvSpPr>
            <a:spLocks noGrp="1"/>
          </p:cNvSpPr>
          <p:nvPr>
            <p:ph type="pic" idx="2"/>
          </p:nvPr>
        </p:nvSpPr>
        <p:spPr bwMode="auto">
          <a:xfrm>
            <a:off x="0" y="0"/>
            <a:ext cx="9144000" cy="3219000"/>
          </a:xfrm>
          <a:prstGeom prst="rect">
            <a:avLst/>
          </a:prstGeom>
          <a:noFill/>
          <a:ln>
            <a:noFill/>
          </a:ln>
        </p:spPr>
      </p:sp>
      <p:pic>
        <p:nvPicPr>
          <p:cNvPr id="62" name="Google Shape;62;p49" title="meo-white.png"/>
          <p:cNvPicPr/>
          <p:nvPr/>
        </p:nvPicPr>
        <p:blipFill>
          <a:blip r:embed="rId3">
            <a:alphaModFix/>
          </a:blip>
          <a:srcRect l="30" r="30"/>
          <a:stretch/>
        </p:blipFill>
        <p:spPr bwMode="auto">
          <a:xfrm>
            <a:off x="540000" y="4739625"/>
            <a:ext cx="1099535" cy="1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49"/>
          <p:cNvSpPr txBox="1">
            <a:spLocks noGrp="1"/>
          </p:cNvSpPr>
          <p:nvPr>
            <p:ph type="title"/>
          </p:nvPr>
        </p:nvSpPr>
        <p:spPr bwMode="auto">
          <a:xfrm>
            <a:off x="540000" y="3510000"/>
            <a:ext cx="5346900" cy="9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4" name="Google Shape;64;p49"/>
          <p:cNvSpPr txBox="1">
            <a:spLocks noGrp="1"/>
          </p:cNvSpPr>
          <p:nvPr>
            <p:ph type="body" idx="1"/>
          </p:nvPr>
        </p:nvSpPr>
        <p:spPr bwMode="auto">
          <a:xfrm>
            <a:off x="5899325" y="3510000"/>
            <a:ext cx="2740800" cy="9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5" name="Google Shape;65;p49"/>
          <p:cNvSpPr txBox="1">
            <a:spLocks noGrp="1"/>
          </p:cNvSpPr>
          <p:nvPr>
            <p:ph type="body" idx="3"/>
          </p:nvPr>
        </p:nvSpPr>
        <p:spPr bwMode="auto">
          <a:xfrm>
            <a:off x="3240000" y="4716524"/>
            <a:ext cx="31368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66" name="Google Shape;66;p49"/>
          <p:cNvCxnSpPr>
            <a:cxnSpLocks/>
          </p:cNvCxnSpPr>
          <p:nvPr/>
        </p:nvCxnSpPr>
        <p:spPr bwMode="auto">
          <a:xfrm>
            <a:off x="531625" y="4638450"/>
            <a:ext cx="8120700" cy="0"/>
          </a:xfrm>
          <a:prstGeom prst="straightConnector1">
            <a:avLst/>
          </a:prstGeom>
          <a:noFill/>
          <a:ln w="9525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" name="Google Shape;67;p49"/>
          <p:cNvSpPr txBox="1">
            <a:spLocks noGrp="1"/>
          </p:cNvSpPr>
          <p:nvPr>
            <p:ph type="sldNum" idx="12"/>
          </p:nvPr>
        </p:nvSpPr>
        <p:spPr bwMode="auto">
          <a:xfrm>
            <a:off x="8091300" y="4706904"/>
            <a:ext cx="5487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00 Базовый" userDrawn="1">
  <p:cSld name="SECTION_HEADER_1">
    <p:bg>
      <p:bgPr>
        <a:solidFill>
          <a:srgbClr val="00224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9" name="Google Shape;69;p50" title="blue-blur.png"/>
          <p:cNvPicPr/>
          <p:nvPr/>
        </p:nvPicPr>
        <p:blipFill>
          <a:blip r:embed="rId2">
            <a:alphaModFix/>
          </a:blip>
          <a:srcRect l="53275" t="-15857" r="3376" b="65867"/>
          <a:stretch/>
        </p:blipFill>
        <p:spPr bwMode="auto">
          <a:xfrm rot="10800000">
            <a:off x="4686904" y="0"/>
            <a:ext cx="4457098" cy="514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50" title="blue-blur.png"/>
          <p:cNvPicPr/>
          <p:nvPr/>
        </p:nvPicPr>
        <p:blipFill>
          <a:blip r:embed="rId2">
            <a:alphaModFix amt="30000"/>
          </a:blip>
          <a:srcRect l="44358" t="-14397" r="-8394" b="44167"/>
          <a:stretch/>
        </p:blipFill>
        <p:spPr bwMode="auto">
          <a:xfrm>
            <a:off x="0" y="3025"/>
            <a:ext cx="4686899" cy="514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50" title="Лого МЭО Основной + дескр черное.png"/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540000" y="279450"/>
            <a:ext cx="1099537" cy="1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50"/>
          <p:cNvSpPr txBox="1">
            <a:spLocks noGrp="1"/>
          </p:cNvSpPr>
          <p:nvPr>
            <p:ph type="body" idx="1"/>
          </p:nvPr>
        </p:nvSpPr>
        <p:spPr bwMode="auto">
          <a:xfrm>
            <a:off x="540000" y="4716524"/>
            <a:ext cx="3834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3" name="Google Shape;73;p50"/>
          <p:cNvSpPr txBox="1">
            <a:spLocks noGrp="1"/>
          </p:cNvSpPr>
          <p:nvPr>
            <p:ph type="sldNum" idx="12"/>
          </p:nvPr>
        </p:nvSpPr>
        <p:spPr bwMode="auto">
          <a:xfrm>
            <a:off x="5949350" y="4716524"/>
            <a:ext cx="2690699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74" name="Google Shape;74;p50" title="meo-white.png"/>
          <p:cNvPicPr/>
          <p:nvPr/>
        </p:nvPicPr>
        <p:blipFill>
          <a:blip r:embed="rId4">
            <a:alphaModFix/>
          </a:blip>
          <a:srcRect l="30" r="30"/>
          <a:stretch/>
        </p:blipFill>
        <p:spPr bwMode="auto">
          <a:xfrm>
            <a:off x="540000" y="279450"/>
            <a:ext cx="1099535" cy="184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5" name="Google Shape;75;p50"/>
          <p:cNvCxnSpPr>
            <a:cxnSpLocks/>
          </p:cNvCxnSpPr>
          <p:nvPr/>
        </p:nvCxnSpPr>
        <p:spPr bwMode="auto">
          <a:xfrm>
            <a:off x="531625" y="4638450"/>
            <a:ext cx="8120700" cy="0"/>
          </a:xfrm>
          <a:prstGeom prst="straightConnector1">
            <a:avLst/>
          </a:prstGeom>
          <a:noFill/>
          <a:ln w="9525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00 Пустой" type="title" userDrawn="1">
  <p:cSld name="TITLE"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03 Вступление (Автор)" userDrawn="1">
  <p:cSld name="CUSTOM_1_1">
    <p:bg>
      <p:bgPr>
        <a:solidFill>
          <a:srgbClr val="00224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8" name="Google Shape;78;p52" title="blue-blur.png"/>
          <p:cNvPicPr/>
          <p:nvPr/>
        </p:nvPicPr>
        <p:blipFill>
          <a:blip r:embed="rId2">
            <a:alphaModFix/>
          </a:blip>
          <a:srcRect l="66912" t="-5242" r="-29377" b="34968"/>
          <a:stretch/>
        </p:blipFill>
        <p:spPr bwMode="auto"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52" title="blue-blur.png"/>
          <p:cNvPicPr/>
          <p:nvPr/>
        </p:nvPicPr>
        <p:blipFill>
          <a:blip r:embed="rId2">
            <a:alphaModFix/>
          </a:blip>
          <a:srcRect l="58963" t="-2012" r="-3587" b="57201"/>
          <a:stretch/>
        </p:blipFill>
        <p:spPr bwMode="auto">
          <a:xfrm rot="10800000">
            <a:off x="3959868" y="-1"/>
            <a:ext cx="5184138" cy="377679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52"/>
          <p:cNvSpPr txBox="1">
            <a:spLocks noGrp="1"/>
          </p:cNvSpPr>
          <p:nvPr>
            <p:ph type="sldNum" idx="12"/>
          </p:nvPr>
        </p:nvSpPr>
        <p:spPr bwMode="auto">
          <a:xfrm>
            <a:off x="8091300" y="4716524"/>
            <a:ext cx="5487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1" name="Google Shape;81;p52"/>
          <p:cNvSpPr txBox="1">
            <a:spLocks noGrp="1"/>
          </p:cNvSpPr>
          <p:nvPr>
            <p:ph type="body" idx="1"/>
          </p:nvPr>
        </p:nvSpPr>
        <p:spPr bwMode="auto">
          <a:xfrm>
            <a:off x="540000" y="4716524"/>
            <a:ext cx="31368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2" name="Google Shape;82;p52"/>
          <p:cNvSpPr txBox="1">
            <a:spLocks noGrp="1"/>
          </p:cNvSpPr>
          <p:nvPr>
            <p:ph type="sldNum" idx="2"/>
          </p:nvPr>
        </p:nvSpPr>
        <p:spPr bwMode="auto">
          <a:xfrm>
            <a:off x="8091300" y="4716524"/>
            <a:ext cx="5487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3" name="Google Shape;83;p52"/>
          <p:cNvSpPr>
            <a:spLocks noGrp="1"/>
          </p:cNvSpPr>
          <p:nvPr>
            <p:ph type="pic" idx="3"/>
          </p:nvPr>
        </p:nvSpPr>
        <p:spPr bwMode="auto">
          <a:xfrm>
            <a:off x="5939900" y="449799"/>
            <a:ext cx="2700000" cy="2764800"/>
          </a:xfrm>
          <a:prstGeom prst="rect">
            <a:avLst/>
          </a:prstGeom>
          <a:noFill/>
          <a:ln>
            <a:noFill/>
          </a:ln>
        </p:spPr>
      </p:sp>
      <p:pic>
        <p:nvPicPr>
          <p:cNvPr id="84" name="Google Shape;84;p52" title="meo-white.png"/>
          <p:cNvPicPr/>
          <p:nvPr/>
        </p:nvPicPr>
        <p:blipFill>
          <a:blip r:embed="rId3">
            <a:alphaModFix/>
          </a:blip>
          <a:srcRect l="30" r="30"/>
          <a:stretch/>
        </p:blipFill>
        <p:spPr bwMode="auto">
          <a:xfrm>
            <a:off x="540000" y="449799"/>
            <a:ext cx="2700001" cy="45379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52"/>
          <p:cNvSpPr txBox="1">
            <a:spLocks noGrp="1"/>
          </p:cNvSpPr>
          <p:nvPr>
            <p:ph type="body" idx="4"/>
          </p:nvPr>
        </p:nvSpPr>
        <p:spPr bwMode="auto">
          <a:xfrm>
            <a:off x="5939925" y="3936050"/>
            <a:ext cx="2700000" cy="5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6" name="Google Shape;86;p52"/>
          <p:cNvSpPr txBox="1">
            <a:spLocks noGrp="1"/>
          </p:cNvSpPr>
          <p:nvPr>
            <p:ph type="body" idx="5"/>
          </p:nvPr>
        </p:nvSpPr>
        <p:spPr bwMode="auto">
          <a:xfrm>
            <a:off x="540000" y="1237275"/>
            <a:ext cx="2700000" cy="19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7" name="Google Shape;87;p52"/>
          <p:cNvSpPr txBox="1">
            <a:spLocks noGrp="1"/>
          </p:cNvSpPr>
          <p:nvPr>
            <p:ph type="body" idx="6"/>
          </p:nvPr>
        </p:nvSpPr>
        <p:spPr bwMode="auto">
          <a:xfrm>
            <a:off x="5940125" y="3510000"/>
            <a:ext cx="27000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 b="1">
                <a:solidFill>
                  <a:schemeClr val="lt1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 b="1"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 b="1"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 b="1">
                <a:solidFill>
                  <a:schemeClr val="lt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 b="1">
                <a:solidFill>
                  <a:schemeClr val="lt1"/>
                </a:solidFill>
              </a:defRPr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 b="1">
                <a:solidFill>
                  <a:schemeClr val="lt1"/>
                </a:solidFill>
              </a:defRPr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 b="1">
                <a:solidFill>
                  <a:schemeClr val="lt1"/>
                </a:solidFill>
              </a:defRPr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 b="1">
                <a:solidFill>
                  <a:schemeClr val="lt1"/>
                </a:solidFill>
              </a:defRPr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 b="1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8" name="Google Shape;88;p52"/>
          <p:cNvSpPr txBox="1">
            <a:spLocks noGrp="1"/>
          </p:cNvSpPr>
          <p:nvPr>
            <p:ph type="title"/>
          </p:nvPr>
        </p:nvSpPr>
        <p:spPr bwMode="auto">
          <a:xfrm>
            <a:off x="540000" y="3510000"/>
            <a:ext cx="5400000" cy="9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89" name="Google Shape;89;p52"/>
          <p:cNvCxnSpPr>
            <a:cxnSpLocks/>
          </p:cNvCxnSpPr>
          <p:nvPr/>
        </p:nvCxnSpPr>
        <p:spPr bwMode="auto">
          <a:xfrm>
            <a:off x="531625" y="4638450"/>
            <a:ext cx="8120700" cy="0"/>
          </a:xfrm>
          <a:prstGeom prst="straightConnector1">
            <a:avLst/>
          </a:prstGeom>
          <a:noFill/>
          <a:ln w="9525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01 Титульный слайд" userDrawn="1">
  <p:cSld name="CUSTOM_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1" name="Google Shape;91;p53" title="blue-blur.png"/>
          <p:cNvPicPr/>
          <p:nvPr/>
        </p:nvPicPr>
        <p:blipFill>
          <a:blip r:embed="rId2">
            <a:alphaModFix/>
          </a:blip>
          <a:srcRect l="44238" t="33120" r="-6701" b="-3394"/>
          <a:stretch/>
        </p:blipFill>
        <p:spPr bwMode="auto">
          <a:xfrm>
            <a:off x="0" y="0"/>
            <a:ext cx="45720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53" title="blue-blur.png"/>
          <p:cNvPicPr/>
          <p:nvPr/>
        </p:nvPicPr>
        <p:blipFill>
          <a:blip r:embed="rId2">
            <a:alphaModFix/>
          </a:blip>
          <a:srcRect l="58963" t="-2012" r="-3587" b="57201"/>
          <a:stretch/>
        </p:blipFill>
        <p:spPr bwMode="auto">
          <a:xfrm rot="10800000">
            <a:off x="5383063" y="0"/>
            <a:ext cx="3760927" cy="377679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53"/>
          <p:cNvSpPr>
            <a:spLocks noGrp="1"/>
          </p:cNvSpPr>
          <p:nvPr>
            <p:ph type="pic" idx="2"/>
          </p:nvPr>
        </p:nvSpPr>
        <p:spPr bwMode="auto">
          <a:xfrm>
            <a:off x="0" y="0"/>
            <a:ext cx="9144000" cy="3219000"/>
          </a:xfrm>
          <a:prstGeom prst="rect">
            <a:avLst/>
          </a:prstGeom>
          <a:noFill/>
          <a:ln>
            <a:noFill/>
          </a:ln>
        </p:spPr>
      </p:sp>
      <p:sp>
        <p:nvSpPr>
          <p:cNvPr id="94" name="Google Shape;94;p53"/>
          <p:cNvSpPr txBox="1">
            <a:spLocks noGrp="1"/>
          </p:cNvSpPr>
          <p:nvPr>
            <p:ph type="title"/>
          </p:nvPr>
        </p:nvSpPr>
        <p:spPr bwMode="auto">
          <a:xfrm>
            <a:off x="540000" y="3510000"/>
            <a:ext cx="5346900" cy="9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5" name="Google Shape;95;p53"/>
          <p:cNvSpPr txBox="1">
            <a:spLocks noGrp="1"/>
          </p:cNvSpPr>
          <p:nvPr>
            <p:ph type="body" idx="1"/>
          </p:nvPr>
        </p:nvSpPr>
        <p:spPr bwMode="auto">
          <a:xfrm>
            <a:off x="3240000" y="4716524"/>
            <a:ext cx="31368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6" name="Google Shape;96;p53"/>
          <p:cNvSpPr txBox="1">
            <a:spLocks noGrp="1"/>
          </p:cNvSpPr>
          <p:nvPr>
            <p:ph type="body" idx="3"/>
          </p:nvPr>
        </p:nvSpPr>
        <p:spPr bwMode="auto">
          <a:xfrm>
            <a:off x="5899325" y="3510000"/>
            <a:ext cx="2740800" cy="9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7" name="Google Shape;97;p53"/>
          <p:cNvSpPr txBox="1">
            <a:spLocks noGrp="1"/>
          </p:cNvSpPr>
          <p:nvPr>
            <p:ph type="sldNum" idx="12"/>
          </p:nvPr>
        </p:nvSpPr>
        <p:spPr bwMode="auto">
          <a:xfrm>
            <a:off x="8091300" y="4716524"/>
            <a:ext cx="5487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98" name="Google Shape;98;p53"/>
          <p:cNvCxnSpPr>
            <a:cxnSpLocks/>
          </p:cNvCxnSpPr>
          <p:nvPr/>
        </p:nvCxnSpPr>
        <p:spPr bwMode="auto">
          <a:xfrm>
            <a:off x="531625" y="4638450"/>
            <a:ext cx="8120700" cy="0"/>
          </a:xfrm>
          <a:prstGeom prst="straightConnector1">
            <a:avLst/>
          </a:prstGeom>
          <a:noFill/>
          <a:ln w="9525" cap="flat" cmpd="sng">
            <a:solidFill>
              <a:srgbClr val="CFE2F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99" name="Google Shape;99;p53" title="Лого МЭО Основной + дескр черное.png"/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540000" y="4716524"/>
            <a:ext cx="1099537" cy="18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02 Заголовок" userDrawn="1">
  <p:cSld name="CUSTOM_1_2"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1" name="Google Shape;101;p54" title="blue-blur.png"/>
          <p:cNvPicPr/>
          <p:nvPr/>
        </p:nvPicPr>
        <p:blipFill>
          <a:blip r:embed="rId2">
            <a:alphaModFix/>
          </a:blip>
          <a:srcRect l="45125" t="13654" r="-7588" b="16072"/>
          <a:stretch/>
        </p:blipFill>
        <p:spPr bwMode="auto"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54" title="blue-blur.png"/>
          <p:cNvPicPr/>
          <p:nvPr/>
        </p:nvPicPr>
        <p:blipFill>
          <a:blip r:embed="rId2">
            <a:alphaModFix/>
          </a:blip>
          <a:srcRect l="58963" t="-2012" r="-3587" b="57201"/>
          <a:stretch/>
        </p:blipFill>
        <p:spPr bwMode="auto">
          <a:xfrm rot="10800000">
            <a:off x="3959868" y="-1"/>
            <a:ext cx="5184138" cy="37767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54"/>
          <p:cNvSpPr txBox="1">
            <a:spLocks noGrp="1"/>
          </p:cNvSpPr>
          <p:nvPr>
            <p:ph type="title"/>
          </p:nvPr>
        </p:nvSpPr>
        <p:spPr bwMode="auto">
          <a:xfrm>
            <a:off x="540000" y="3510000"/>
            <a:ext cx="8100000" cy="9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4" name="Google Shape;104;p54"/>
          <p:cNvSpPr txBox="1">
            <a:spLocks noGrp="1"/>
          </p:cNvSpPr>
          <p:nvPr>
            <p:ph type="body" idx="1"/>
          </p:nvPr>
        </p:nvSpPr>
        <p:spPr bwMode="auto">
          <a:xfrm>
            <a:off x="3240000" y="4716524"/>
            <a:ext cx="31368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5" name="Google Shape;105;p54"/>
          <p:cNvSpPr txBox="1">
            <a:spLocks noGrp="1"/>
          </p:cNvSpPr>
          <p:nvPr>
            <p:ph type="sldNum" idx="12"/>
          </p:nvPr>
        </p:nvSpPr>
        <p:spPr bwMode="auto">
          <a:xfrm>
            <a:off x="8091300" y="4716524"/>
            <a:ext cx="5487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06" name="Google Shape;106;p54" title="Лого МЭО Основной + дескр черное.png"/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540000" y="4716524"/>
            <a:ext cx="1099537" cy="1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4"/>
          <p:cNvSpPr>
            <a:spLocks noGrp="1"/>
          </p:cNvSpPr>
          <p:nvPr>
            <p:ph type="pic" idx="2"/>
          </p:nvPr>
        </p:nvSpPr>
        <p:spPr bwMode="auto">
          <a:xfrm>
            <a:off x="0" y="0"/>
            <a:ext cx="9144000" cy="32190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08" name="Google Shape;108;p54"/>
          <p:cNvCxnSpPr>
            <a:cxnSpLocks/>
          </p:cNvCxnSpPr>
          <p:nvPr/>
        </p:nvCxnSpPr>
        <p:spPr bwMode="auto">
          <a:xfrm>
            <a:off x="531625" y="4638450"/>
            <a:ext cx="8120700" cy="0"/>
          </a:xfrm>
          <a:prstGeom prst="straightConnector1">
            <a:avLst/>
          </a:prstGeom>
          <a:noFill/>
          <a:ln w="9525" cap="flat" cmpd="sng">
            <a:solidFill>
              <a:srgbClr val="CFE2F3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03 Вступление (Автор)" userDrawn="1">
  <p:cSld name="CUSTOM_1_1_1"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0" name="Google Shape;110;p55" title="blue-blur.png"/>
          <p:cNvPicPr/>
          <p:nvPr/>
        </p:nvPicPr>
        <p:blipFill>
          <a:blip r:embed="rId2">
            <a:alphaModFix/>
          </a:blip>
          <a:srcRect l="66912" t="-5242" r="-29377" b="34968"/>
          <a:stretch/>
        </p:blipFill>
        <p:spPr bwMode="auto"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55" title="blue-blur.png"/>
          <p:cNvPicPr/>
          <p:nvPr/>
        </p:nvPicPr>
        <p:blipFill>
          <a:blip r:embed="rId2">
            <a:alphaModFix/>
          </a:blip>
          <a:srcRect l="58963" t="-2012" r="-3587" b="57201"/>
          <a:stretch/>
        </p:blipFill>
        <p:spPr bwMode="auto">
          <a:xfrm rot="10800000">
            <a:off x="3959868" y="-1"/>
            <a:ext cx="5184138" cy="377679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55"/>
          <p:cNvSpPr txBox="1">
            <a:spLocks noGrp="1"/>
          </p:cNvSpPr>
          <p:nvPr>
            <p:ph type="body" idx="1"/>
          </p:nvPr>
        </p:nvSpPr>
        <p:spPr bwMode="auto">
          <a:xfrm>
            <a:off x="540000" y="4716524"/>
            <a:ext cx="3834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3" name="Google Shape;113;p55"/>
          <p:cNvSpPr>
            <a:spLocks noGrp="1"/>
          </p:cNvSpPr>
          <p:nvPr>
            <p:ph type="pic" idx="2"/>
          </p:nvPr>
        </p:nvSpPr>
        <p:spPr bwMode="auto">
          <a:xfrm>
            <a:off x="5939825" y="449799"/>
            <a:ext cx="2700000" cy="2764800"/>
          </a:xfrm>
          <a:prstGeom prst="rect">
            <a:avLst/>
          </a:prstGeom>
          <a:noFill/>
          <a:ln>
            <a:noFill/>
          </a:ln>
        </p:spPr>
      </p:sp>
      <p:pic>
        <p:nvPicPr>
          <p:cNvPr id="114" name="Google Shape;114;p55" title="meo-white.png"/>
          <p:cNvPicPr/>
          <p:nvPr/>
        </p:nvPicPr>
        <p:blipFill>
          <a:blip r:embed="rId3">
            <a:alphaModFix/>
          </a:blip>
          <a:srcRect l="30" r="30"/>
          <a:stretch/>
        </p:blipFill>
        <p:spPr bwMode="auto">
          <a:xfrm>
            <a:off x="540000" y="449799"/>
            <a:ext cx="2700001" cy="453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55"/>
          <p:cNvSpPr txBox="1">
            <a:spLocks noGrp="1"/>
          </p:cNvSpPr>
          <p:nvPr>
            <p:ph type="body" idx="3"/>
          </p:nvPr>
        </p:nvSpPr>
        <p:spPr bwMode="auto">
          <a:xfrm>
            <a:off x="540000" y="1237275"/>
            <a:ext cx="2700000" cy="19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>
                <a:solidFill>
                  <a:srgbClr val="000000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>
                <a:solidFill>
                  <a:srgbClr val="000000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>
                <a:solidFill>
                  <a:srgbClr val="000000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>
                <a:solidFill>
                  <a:srgbClr val="000000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>
                <a:solidFill>
                  <a:srgbClr val="000000"/>
                </a:solidFill>
              </a:defRPr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>
                <a:solidFill>
                  <a:srgbClr val="000000"/>
                </a:solidFill>
              </a:defRPr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 sz="1200">
                <a:solidFill>
                  <a:srgbClr val="000000"/>
                </a:solidFill>
              </a:defRPr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 sz="1200">
                <a:solidFill>
                  <a:srgbClr val="000000"/>
                </a:solidFill>
              </a:defRPr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 sz="1200">
                <a:solidFill>
                  <a:srgbClr val="000000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116" name="Google Shape;116;p55" title="Лого МЭО Основной + дескр черное.png"/>
          <p:cNvPicPr/>
          <p:nvPr/>
        </p:nvPicPr>
        <p:blipFill>
          <a:blip r:embed="rId4">
            <a:alphaModFix/>
          </a:blip>
          <a:srcRect/>
          <a:stretch/>
        </p:blipFill>
        <p:spPr bwMode="auto">
          <a:xfrm>
            <a:off x="540000" y="279450"/>
            <a:ext cx="1099537" cy="1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55"/>
          <p:cNvSpPr txBox="1">
            <a:spLocks noGrp="1"/>
          </p:cNvSpPr>
          <p:nvPr>
            <p:ph type="body" idx="4"/>
          </p:nvPr>
        </p:nvSpPr>
        <p:spPr bwMode="auto">
          <a:xfrm>
            <a:off x="5940000" y="3936050"/>
            <a:ext cx="2700000" cy="5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8" name="Google Shape;118;p55"/>
          <p:cNvSpPr txBox="1">
            <a:spLocks noGrp="1"/>
          </p:cNvSpPr>
          <p:nvPr>
            <p:ph type="sldNum" idx="12"/>
          </p:nvPr>
        </p:nvSpPr>
        <p:spPr bwMode="auto">
          <a:xfrm>
            <a:off x="5940000" y="4716524"/>
            <a:ext cx="2700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9" name="Google Shape;119;p55"/>
          <p:cNvSpPr txBox="1">
            <a:spLocks noGrp="1"/>
          </p:cNvSpPr>
          <p:nvPr>
            <p:ph type="title"/>
          </p:nvPr>
        </p:nvSpPr>
        <p:spPr bwMode="auto">
          <a:xfrm>
            <a:off x="540000" y="3510000"/>
            <a:ext cx="5409300" cy="9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0" name="Google Shape;120;p55"/>
          <p:cNvSpPr txBox="1">
            <a:spLocks noGrp="1"/>
          </p:cNvSpPr>
          <p:nvPr>
            <p:ph type="body" idx="5"/>
          </p:nvPr>
        </p:nvSpPr>
        <p:spPr bwMode="auto">
          <a:xfrm>
            <a:off x="5940000" y="3510000"/>
            <a:ext cx="27000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 b="1">
                <a:solidFill>
                  <a:schemeClr val="dk1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 b="1">
                <a:solidFill>
                  <a:schemeClr val="dk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 b="1">
                <a:solidFill>
                  <a:schemeClr val="dk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 b="1">
                <a:solidFill>
                  <a:schemeClr val="dk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 b="1">
                <a:solidFill>
                  <a:schemeClr val="dk1"/>
                </a:solidFill>
              </a:defRPr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 b="1">
                <a:solidFill>
                  <a:schemeClr val="dk1"/>
                </a:solidFill>
              </a:defRPr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 b="1">
                <a:solidFill>
                  <a:schemeClr val="dk1"/>
                </a:solidFill>
              </a:defRPr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 b="1">
                <a:solidFill>
                  <a:schemeClr val="dk1"/>
                </a:solidFill>
              </a:defRPr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 b="1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21" name="Google Shape;121;p55"/>
          <p:cNvCxnSpPr>
            <a:cxnSpLocks/>
          </p:cNvCxnSpPr>
          <p:nvPr/>
        </p:nvCxnSpPr>
        <p:spPr bwMode="auto">
          <a:xfrm>
            <a:off x="531625" y="4638450"/>
            <a:ext cx="8120700" cy="0"/>
          </a:xfrm>
          <a:prstGeom prst="straightConnector1">
            <a:avLst/>
          </a:prstGeom>
          <a:noFill/>
          <a:ln w="9525" cap="flat" cmpd="sng">
            <a:solidFill>
              <a:srgbClr val="CFE2F3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04 Текст + Изобр." userDrawn="1">
  <p:cSld name="SECTION_HEADER_1_1_1_1"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3" name="Google Shape;123;p56" title="blue-blur.png"/>
          <p:cNvPicPr/>
          <p:nvPr/>
        </p:nvPicPr>
        <p:blipFill>
          <a:blip r:embed="rId2">
            <a:alphaModFix/>
          </a:blip>
          <a:srcRect l="53275" t="-15857" r="3376" b="65867"/>
          <a:stretch/>
        </p:blipFill>
        <p:spPr bwMode="auto">
          <a:xfrm rot="10800000">
            <a:off x="4686904" y="0"/>
            <a:ext cx="4457098" cy="514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56" title="blue-blur.png"/>
          <p:cNvPicPr/>
          <p:nvPr/>
        </p:nvPicPr>
        <p:blipFill>
          <a:blip r:embed="rId2">
            <a:alphaModFix amt="30000"/>
          </a:blip>
          <a:srcRect l="44358" t="-14397" r="-8394" b="44167"/>
          <a:stretch/>
        </p:blipFill>
        <p:spPr bwMode="auto">
          <a:xfrm>
            <a:off x="0" y="3025"/>
            <a:ext cx="4686899" cy="514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56" title="Лого МЭО Основной + дескр черное.png"/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540000" y="279450"/>
            <a:ext cx="1099537" cy="1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56"/>
          <p:cNvSpPr>
            <a:spLocks noGrp="1"/>
          </p:cNvSpPr>
          <p:nvPr>
            <p:ph type="pic" idx="2"/>
          </p:nvPr>
        </p:nvSpPr>
        <p:spPr bwMode="auto">
          <a:xfrm>
            <a:off x="4770000" y="279450"/>
            <a:ext cx="3870000" cy="4203600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56"/>
          <p:cNvSpPr txBox="1">
            <a:spLocks noGrp="1"/>
          </p:cNvSpPr>
          <p:nvPr>
            <p:ph type="title"/>
          </p:nvPr>
        </p:nvSpPr>
        <p:spPr bwMode="auto">
          <a:xfrm>
            <a:off x="540000" y="1633500"/>
            <a:ext cx="4032000" cy="9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pPr>
              <a:defRPr/>
            </a:pPr>
            <a:endParaRPr/>
          </a:p>
        </p:txBody>
      </p:sp>
      <p:sp>
        <p:nvSpPr>
          <p:cNvPr id="128" name="Google Shape;128;p56"/>
          <p:cNvSpPr txBox="1">
            <a:spLocks noGrp="1"/>
          </p:cNvSpPr>
          <p:nvPr>
            <p:ph type="body" idx="1"/>
          </p:nvPr>
        </p:nvSpPr>
        <p:spPr bwMode="auto">
          <a:xfrm>
            <a:off x="540000" y="2571750"/>
            <a:ext cx="4032000" cy="19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9" name="Google Shape;129;p56"/>
          <p:cNvSpPr txBox="1">
            <a:spLocks noGrp="1"/>
          </p:cNvSpPr>
          <p:nvPr>
            <p:ph type="body" idx="3"/>
          </p:nvPr>
        </p:nvSpPr>
        <p:spPr bwMode="auto">
          <a:xfrm>
            <a:off x="540000" y="4716524"/>
            <a:ext cx="3834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0" name="Google Shape;130;p56"/>
          <p:cNvSpPr txBox="1">
            <a:spLocks noGrp="1"/>
          </p:cNvSpPr>
          <p:nvPr>
            <p:ph type="sldNum" idx="12"/>
          </p:nvPr>
        </p:nvSpPr>
        <p:spPr bwMode="auto">
          <a:xfrm>
            <a:off x="7906800" y="4716524"/>
            <a:ext cx="7332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1" name="Google Shape;131;p56"/>
          <p:cNvSpPr txBox="1">
            <a:spLocks noGrp="1"/>
          </p:cNvSpPr>
          <p:nvPr>
            <p:ph type="body" idx="4"/>
          </p:nvPr>
        </p:nvSpPr>
        <p:spPr bwMode="auto">
          <a:xfrm>
            <a:off x="4770000" y="4716524"/>
            <a:ext cx="31368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32" name="Google Shape;132;p56"/>
          <p:cNvCxnSpPr>
            <a:cxnSpLocks/>
          </p:cNvCxnSpPr>
          <p:nvPr/>
        </p:nvCxnSpPr>
        <p:spPr bwMode="auto">
          <a:xfrm>
            <a:off x="531625" y="4638450"/>
            <a:ext cx="8120700" cy="0"/>
          </a:xfrm>
          <a:prstGeom prst="straightConnector1">
            <a:avLst/>
          </a:prstGeom>
          <a:noFill/>
          <a:ln w="9525" cap="flat" cmpd="sng">
            <a:solidFill>
              <a:srgbClr val="CFE2F3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04 Текст + Изобр." userDrawn="1">
  <p:cSld name="SECTION_HEADER_1_1_2_1">
    <p:bg>
      <p:bgPr>
        <a:solidFill>
          <a:srgbClr val="00224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4" name="Google Shape;134;p57" title="blue-blur.png"/>
          <p:cNvPicPr/>
          <p:nvPr/>
        </p:nvPicPr>
        <p:blipFill>
          <a:blip r:embed="rId2">
            <a:alphaModFix/>
          </a:blip>
          <a:srcRect l="53275" t="-15857" r="3376" b="65867"/>
          <a:stretch/>
        </p:blipFill>
        <p:spPr bwMode="auto">
          <a:xfrm rot="10800000">
            <a:off x="4686904" y="0"/>
            <a:ext cx="4457098" cy="514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57" title="blue-blur.png"/>
          <p:cNvPicPr/>
          <p:nvPr/>
        </p:nvPicPr>
        <p:blipFill>
          <a:blip r:embed="rId2">
            <a:alphaModFix amt="30000"/>
          </a:blip>
          <a:srcRect l="44358" t="-14397" r="-8394" b="44167"/>
          <a:stretch/>
        </p:blipFill>
        <p:spPr bwMode="auto">
          <a:xfrm>
            <a:off x="0" y="3025"/>
            <a:ext cx="4686899" cy="514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57" title="Лого МЭО Основной + дескр черное.png"/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540000" y="279450"/>
            <a:ext cx="1099537" cy="18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7" title="meo-white.png"/>
          <p:cNvPicPr/>
          <p:nvPr/>
        </p:nvPicPr>
        <p:blipFill>
          <a:blip r:embed="rId4">
            <a:alphaModFix/>
          </a:blip>
          <a:srcRect l="30" r="30"/>
          <a:stretch/>
        </p:blipFill>
        <p:spPr bwMode="auto">
          <a:xfrm>
            <a:off x="540000" y="279450"/>
            <a:ext cx="1099535" cy="1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57"/>
          <p:cNvSpPr>
            <a:spLocks noGrp="1"/>
          </p:cNvSpPr>
          <p:nvPr>
            <p:ph type="pic" idx="2"/>
          </p:nvPr>
        </p:nvSpPr>
        <p:spPr bwMode="auto">
          <a:xfrm>
            <a:off x="4770000" y="320900"/>
            <a:ext cx="3879300" cy="4162199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57"/>
          <p:cNvSpPr txBox="1">
            <a:spLocks noGrp="1"/>
          </p:cNvSpPr>
          <p:nvPr>
            <p:ph type="title"/>
          </p:nvPr>
        </p:nvSpPr>
        <p:spPr bwMode="auto">
          <a:xfrm>
            <a:off x="540000" y="620050"/>
            <a:ext cx="4032000" cy="10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2pPr>
            <a:lvl3pPr lvl="2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3pPr>
            <a:lvl4pPr lvl="3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4pPr>
            <a:lvl5pPr lvl="4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5pPr>
            <a:lvl6pPr lvl="5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6pPr>
            <a:lvl7pPr lvl="6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7pPr>
            <a:lvl8pPr lvl="7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8pPr>
            <a:lvl9pPr lvl="8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0" name="Google Shape;140;p57"/>
          <p:cNvSpPr txBox="1">
            <a:spLocks noGrp="1"/>
          </p:cNvSpPr>
          <p:nvPr>
            <p:ph type="body" idx="1"/>
          </p:nvPr>
        </p:nvSpPr>
        <p:spPr bwMode="auto">
          <a:xfrm>
            <a:off x="540000" y="2571750"/>
            <a:ext cx="4032000" cy="19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1" name="Google Shape;141;p57"/>
          <p:cNvSpPr txBox="1">
            <a:spLocks noGrp="1"/>
          </p:cNvSpPr>
          <p:nvPr>
            <p:ph type="subTitle" idx="3"/>
          </p:nvPr>
        </p:nvSpPr>
        <p:spPr bwMode="auto">
          <a:xfrm>
            <a:off x="546100" y="1739900"/>
            <a:ext cx="4032000" cy="8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96FD"/>
              </a:buClr>
              <a:buSzPts val="1600"/>
              <a:buNone/>
              <a:defRPr sz="1600">
                <a:solidFill>
                  <a:srgbClr val="1F96FD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142" name="Google Shape;142;p57"/>
          <p:cNvSpPr txBox="1">
            <a:spLocks noGrp="1"/>
          </p:cNvSpPr>
          <p:nvPr>
            <p:ph type="body" idx="4"/>
          </p:nvPr>
        </p:nvSpPr>
        <p:spPr bwMode="auto">
          <a:xfrm>
            <a:off x="540000" y="4716524"/>
            <a:ext cx="3834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3" name="Google Shape;143;p57"/>
          <p:cNvSpPr txBox="1">
            <a:spLocks noGrp="1"/>
          </p:cNvSpPr>
          <p:nvPr>
            <p:ph type="sldNum" idx="12"/>
          </p:nvPr>
        </p:nvSpPr>
        <p:spPr bwMode="auto">
          <a:xfrm>
            <a:off x="7906800" y="4716524"/>
            <a:ext cx="7332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nest"/>
                <a:ea typeface="Onest"/>
                <a:cs typeface="Onest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44" name="Google Shape;144;p57"/>
          <p:cNvSpPr txBox="1">
            <a:spLocks noGrp="1"/>
          </p:cNvSpPr>
          <p:nvPr>
            <p:ph type="body" idx="5"/>
          </p:nvPr>
        </p:nvSpPr>
        <p:spPr bwMode="auto">
          <a:xfrm>
            <a:off x="4770000" y="4716524"/>
            <a:ext cx="31368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45" name="Google Shape;145;p57"/>
          <p:cNvCxnSpPr>
            <a:cxnSpLocks/>
          </p:cNvCxnSpPr>
          <p:nvPr/>
        </p:nvCxnSpPr>
        <p:spPr bwMode="auto">
          <a:xfrm>
            <a:off x="531625" y="4638450"/>
            <a:ext cx="8120700" cy="0"/>
          </a:xfrm>
          <a:prstGeom prst="straightConnector1">
            <a:avLst/>
          </a:prstGeom>
          <a:noFill/>
          <a:ln w="9525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04 Текст + Изобр." userDrawn="1">
  <p:cSld name="SECTION_HEADER_1_1_1_1_1"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7" name="Google Shape;147;p58" title="blue-blur.png"/>
          <p:cNvPicPr/>
          <p:nvPr/>
        </p:nvPicPr>
        <p:blipFill>
          <a:blip r:embed="rId2">
            <a:alphaModFix/>
          </a:blip>
          <a:srcRect l="53275" t="-15857" r="3376" b="65867"/>
          <a:stretch/>
        </p:blipFill>
        <p:spPr bwMode="auto">
          <a:xfrm rot="10800000">
            <a:off x="4686904" y="0"/>
            <a:ext cx="4457098" cy="514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58" title="blue-blur.png"/>
          <p:cNvPicPr/>
          <p:nvPr/>
        </p:nvPicPr>
        <p:blipFill>
          <a:blip r:embed="rId2">
            <a:alphaModFix amt="30000"/>
          </a:blip>
          <a:srcRect l="44358" t="-14397" r="-8394" b="44167"/>
          <a:stretch/>
        </p:blipFill>
        <p:spPr bwMode="auto">
          <a:xfrm>
            <a:off x="0" y="3025"/>
            <a:ext cx="4686899" cy="514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58" title="Лого МЭО Основной + дескр черное.png"/>
          <p:cNvPicPr/>
          <p:nvPr/>
        </p:nvPicPr>
        <p:blipFill>
          <a:blip r:embed="rId3">
            <a:alphaModFix/>
          </a:blip>
          <a:srcRect/>
          <a:stretch/>
        </p:blipFill>
        <p:spPr bwMode="auto">
          <a:xfrm>
            <a:off x="540000" y="279450"/>
            <a:ext cx="1099537" cy="1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58"/>
          <p:cNvSpPr>
            <a:spLocks noGrp="1"/>
          </p:cNvSpPr>
          <p:nvPr>
            <p:ph type="pic" idx="2"/>
          </p:nvPr>
        </p:nvSpPr>
        <p:spPr bwMode="auto">
          <a:xfrm>
            <a:off x="4770000" y="279450"/>
            <a:ext cx="3870000" cy="4203600"/>
          </a:xfrm>
          <a:prstGeom prst="rect">
            <a:avLst/>
          </a:prstGeom>
          <a:noFill/>
          <a:ln>
            <a:noFill/>
          </a:ln>
        </p:spPr>
      </p:sp>
      <p:sp>
        <p:nvSpPr>
          <p:cNvPr id="151" name="Google Shape;151;p58"/>
          <p:cNvSpPr txBox="1">
            <a:spLocks noGrp="1"/>
          </p:cNvSpPr>
          <p:nvPr>
            <p:ph type="title"/>
          </p:nvPr>
        </p:nvSpPr>
        <p:spPr bwMode="auto">
          <a:xfrm>
            <a:off x="540000" y="620050"/>
            <a:ext cx="4032000" cy="10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pPr>
              <a:defRPr/>
            </a:pPr>
            <a:endParaRPr/>
          </a:p>
        </p:txBody>
      </p:sp>
      <p:sp>
        <p:nvSpPr>
          <p:cNvPr id="152" name="Google Shape;152;p58"/>
          <p:cNvSpPr txBox="1">
            <a:spLocks noGrp="1"/>
          </p:cNvSpPr>
          <p:nvPr>
            <p:ph type="body" idx="1"/>
          </p:nvPr>
        </p:nvSpPr>
        <p:spPr bwMode="auto">
          <a:xfrm>
            <a:off x="540000" y="2571750"/>
            <a:ext cx="4032000" cy="19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3" name="Google Shape;153;p58"/>
          <p:cNvSpPr txBox="1">
            <a:spLocks noGrp="1"/>
          </p:cNvSpPr>
          <p:nvPr>
            <p:ph type="subTitle" idx="3"/>
          </p:nvPr>
        </p:nvSpPr>
        <p:spPr bwMode="auto">
          <a:xfrm>
            <a:off x="546100" y="1739900"/>
            <a:ext cx="4026000" cy="8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96FD"/>
              </a:buClr>
              <a:buSzPts val="1600"/>
              <a:buNone/>
              <a:defRPr sz="1600">
                <a:solidFill>
                  <a:srgbClr val="1F96FD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154" name="Google Shape;154;p58"/>
          <p:cNvSpPr txBox="1">
            <a:spLocks noGrp="1"/>
          </p:cNvSpPr>
          <p:nvPr>
            <p:ph type="body" idx="4"/>
          </p:nvPr>
        </p:nvSpPr>
        <p:spPr bwMode="auto">
          <a:xfrm>
            <a:off x="540000" y="4716524"/>
            <a:ext cx="3834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5" name="Google Shape;155;p58"/>
          <p:cNvSpPr txBox="1">
            <a:spLocks noGrp="1"/>
          </p:cNvSpPr>
          <p:nvPr>
            <p:ph type="sldNum" idx="12"/>
          </p:nvPr>
        </p:nvSpPr>
        <p:spPr bwMode="auto">
          <a:xfrm>
            <a:off x="7906800" y="4716524"/>
            <a:ext cx="7332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Onest"/>
                <a:ea typeface="Onest"/>
                <a:cs typeface="Onest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56" name="Google Shape;156;p58"/>
          <p:cNvSpPr txBox="1">
            <a:spLocks noGrp="1"/>
          </p:cNvSpPr>
          <p:nvPr>
            <p:ph type="body" idx="5"/>
          </p:nvPr>
        </p:nvSpPr>
        <p:spPr bwMode="auto">
          <a:xfrm>
            <a:off x="4770000" y="4716524"/>
            <a:ext cx="31368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marL="91440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2pPr>
            <a:lvl3pPr marL="137160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3pPr>
            <a:lvl4pPr marL="182880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4pPr>
            <a:lvl5pPr marL="228600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5pPr>
            <a:lvl6pPr marL="274320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6pPr>
            <a:lvl7pPr marL="320040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>
                <a:solidFill>
                  <a:schemeClr val="dk1"/>
                </a:solidFill>
              </a:defRPr>
            </a:lvl7pPr>
            <a:lvl8pPr marL="365760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>
                <a:solidFill>
                  <a:schemeClr val="dk1"/>
                </a:solidFill>
              </a:defRPr>
            </a:lvl8pPr>
            <a:lvl9pPr marL="411480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157" name="Google Shape;157;p58"/>
          <p:cNvCxnSpPr>
            <a:cxnSpLocks/>
          </p:cNvCxnSpPr>
          <p:nvPr/>
        </p:nvCxnSpPr>
        <p:spPr bwMode="auto">
          <a:xfrm>
            <a:off x="531625" y="4638450"/>
            <a:ext cx="8120700" cy="0"/>
          </a:xfrm>
          <a:prstGeom prst="straightConnector1">
            <a:avLst/>
          </a:prstGeom>
          <a:noFill/>
          <a:ln w="9525" cap="flat" cmpd="sng">
            <a:solidFill>
              <a:srgbClr val="CFE2F3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585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27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43"/>
          <p:cNvSpPr txBox="1">
            <a:spLocks noGrp="1"/>
          </p:cNvSpPr>
          <p:nvPr>
            <p:ph type="title"/>
          </p:nvPr>
        </p:nvSpPr>
        <p:spPr bwMode="auto">
          <a:xfrm>
            <a:off x="540000" y="432125"/>
            <a:ext cx="810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R="0"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nest Light"/>
              <a:buNone/>
              <a:defRPr sz="4400" b="0" i="0" u="none" strike="noStrike" cap="none">
                <a:solidFill>
                  <a:schemeClr val="dk1"/>
                </a:solidFill>
                <a:latin typeface="Onest Light"/>
                <a:ea typeface="Onest Light"/>
                <a:cs typeface="Onest Light"/>
              </a:defRPr>
            </a:lvl1pPr>
            <a:lvl2pPr marR="0" lvl="1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nest Light"/>
              <a:buNone/>
              <a:defRPr sz="4400" b="0" i="0" u="none" strike="noStrike" cap="none">
                <a:solidFill>
                  <a:schemeClr val="dk1"/>
                </a:solidFill>
                <a:latin typeface="Onest Light"/>
                <a:ea typeface="Onest Light"/>
                <a:cs typeface="Onest Light"/>
              </a:defRPr>
            </a:lvl2pPr>
            <a:lvl3pPr marR="0" lvl="2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nest Light"/>
              <a:buNone/>
              <a:defRPr sz="4400" b="0" i="0" u="none" strike="noStrike" cap="none">
                <a:solidFill>
                  <a:schemeClr val="dk1"/>
                </a:solidFill>
                <a:latin typeface="Onest Light"/>
                <a:ea typeface="Onest Light"/>
                <a:cs typeface="Onest Light"/>
              </a:defRPr>
            </a:lvl3pPr>
            <a:lvl4pPr marR="0" lvl="3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nest Light"/>
              <a:buNone/>
              <a:defRPr sz="4400" b="0" i="0" u="none" strike="noStrike" cap="none">
                <a:solidFill>
                  <a:schemeClr val="dk1"/>
                </a:solidFill>
                <a:latin typeface="Onest Light"/>
                <a:ea typeface="Onest Light"/>
                <a:cs typeface="Onest Light"/>
              </a:defRPr>
            </a:lvl4pPr>
            <a:lvl5pPr marR="0" lvl="4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nest Light"/>
              <a:buNone/>
              <a:defRPr sz="4400" b="0" i="0" u="none" strike="noStrike" cap="none">
                <a:solidFill>
                  <a:schemeClr val="dk1"/>
                </a:solidFill>
                <a:latin typeface="Onest Light"/>
                <a:ea typeface="Onest Light"/>
                <a:cs typeface="Onest Light"/>
              </a:defRPr>
            </a:lvl5pPr>
            <a:lvl6pPr marR="0" lvl="5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nest Light"/>
              <a:buNone/>
              <a:defRPr sz="4400" b="0" i="0" u="none" strike="noStrike" cap="none">
                <a:solidFill>
                  <a:schemeClr val="dk1"/>
                </a:solidFill>
                <a:latin typeface="Onest Light"/>
                <a:ea typeface="Onest Light"/>
                <a:cs typeface="Onest Light"/>
              </a:defRPr>
            </a:lvl6pPr>
            <a:lvl7pPr marR="0" lvl="6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nest Light"/>
              <a:buNone/>
              <a:defRPr sz="4400" b="0" i="0" u="none" strike="noStrike" cap="none">
                <a:solidFill>
                  <a:schemeClr val="dk1"/>
                </a:solidFill>
                <a:latin typeface="Onest Light"/>
                <a:ea typeface="Onest Light"/>
                <a:cs typeface="Onest Light"/>
              </a:defRPr>
            </a:lvl7pPr>
            <a:lvl8pPr marR="0" lvl="7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nest Light"/>
              <a:buNone/>
              <a:defRPr sz="4400" b="0" i="0" u="none" strike="noStrike" cap="none">
                <a:solidFill>
                  <a:schemeClr val="dk1"/>
                </a:solidFill>
                <a:latin typeface="Onest Light"/>
                <a:ea typeface="Onest Light"/>
                <a:cs typeface="Onest Light"/>
              </a:defRPr>
            </a:lvl8pPr>
            <a:lvl9pPr marR="0" lvl="8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nest Light"/>
              <a:buNone/>
              <a:defRPr sz="4400" b="0" i="0" u="none" strike="noStrike" cap="none">
                <a:solidFill>
                  <a:schemeClr val="dk1"/>
                </a:solidFill>
                <a:latin typeface="Onest Light"/>
                <a:ea typeface="Onest Light"/>
                <a:cs typeface="Onest Ligh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43"/>
          <p:cNvSpPr txBox="1">
            <a:spLocks noGrp="1"/>
          </p:cNvSpPr>
          <p:nvPr>
            <p:ph type="body" idx="1"/>
          </p:nvPr>
        </p:nvSpPr>
        <p:spPr bwMode="auto">
          <a:xfrm>
            <a:off x="540000" y="1152475"/>
            <a:ext cx="8100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marR="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000"/>
              <a:buFont typeface="Onest"/>
              <a:buChar char="●"/>
              <a:defRPr sz="10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1pPr>
            <a:lvl2pPr marL="914400" marR="0" lvl="1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000"/>
              <a:buFont typeface="Onest"/>
              <a:buChar char="○"/>
              <a:defRPr sz="10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2pPr>
            <a:lvl3pPr marL="1371600" marR="0" lvl="2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000"/>
              <a:buFont typeface="Onest"/>
              <a:buChar char="■"/>
              <a:defRPr sz="10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3pPr>
            <a:lvl4pPr marL="1828800" marR="0" lvl="3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000"/>
              <a:buFont typeface="Onest"/>
              <a:buChar char="●"/>
              <a:defRPr sz="10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4pPr>
            <a:lvl5pPr marL="2286000" marR="0" lvl="4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000"/>
              <a:buFont typeface="Onest"/>
              <a:buChar char="○"/>
              <a:defRPr sz="10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5pPr>
            <a:lvl6pPr marL="2743200" marR="0" lvl="5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000"/>
              <a:buFont typeface="Onest"/>
              <a:buChar char="■"/>
              <a:defRPr sz="10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6pPr>
            <a:lvl7pPr marL="3200400" marR="0" lvl="6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000"/>
              <a:buFont typeface="Onest"/>
              <a:buChar char="●"/>
              <a:defRPr sz="10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7pPr>
            <a:lvl8pPr marL="3657600" marR="0" lvl="7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000"/>
              <a:buFont typeface="Onest"/>
              <a:buChar char="○"/>
              <a:defRPr sz="10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8pPr>
            <a:lvl9pPr marL="4114800" marR="0" lvl="8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000"/>
              <a:buFont typeface="Onest"/>
              <a:buChar char="■"/>
              <a:defRPr sz="10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43"/>
          <p:cNvSpPr txBox="1">
            <a:spLocks noGrp="1"/>
          </p:cNvSpPr>
          <p:nvPr>
            <p:ph type="sldNum" idx="12"/>
          </p:nvPr>
        </p:nvSpPr>
        <p:spPr bwMode="auto"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262626"/>
                </a:solidFill>
                <a:latin typeface="Onest"/>
                <a:ea typeface="Onest"/>
                <a:cs typeface="Onest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</p:sldLayoutIdLst>
  <p:hf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" name="Google Shape;162;p1"/>
          <p:cNvSpPr txBox="1">
            <a:spLocks noGrp="1"/>
          </p:cNvSpPr>
          <p:nvPr>
            <p:ph type="title"/>
          </p:nvPr>
        </p:nvSpPr>
        <p:spPr bwMode="auto">
          <a:xfrm>
            <a:off x="540200" y="1190650"/>
            <a:ext cx="54093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sz="2500" dirty="0"/>
              <a:t>Психолого-педагогическое сопровождение обучающихся с сенсорными нарушениями</a:t>
            </a:r>
            <a:endParaRPr sz="2500" dirty="0"/>
          </a:p>
        </p:txBody>
      </p:sp>
      <p:sp>
        <p:nvSpPr>
          <p:cNvPr id="164" name="Google Shape;164;p1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1</a:t>
            </a:fld>
            <a:endParaRPr/>
          </a:p>
        </p:txBody>
      </p:sp>
      <p:sp>
        <p:nvSpPr>
          <p:cNvPr id="166" name="Google Shape;166;p1"/>
          <p:cNvSpPr txBox="1"/>
          <p:nvPr/>
        </p:nvSpPr>
        <p:spPr bwMode="auto">
          <a:xfrm>
            <a:off x="489474" y="2626150"/>
            <a:ext cx="3578469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lt1"/>
                </a:solidFill>
              </a:rPr>
              <a:t>- Обучающиеся с нарушениями слуха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lt1"/>
                </a:solidFill>
              </a:rPr>
              <a:t>- Обучающиеся с нарушениями зрения</a:t>
            </a:r>
          </a:p>
        </p:txBody>
      </p:sp>
      <p:sp>
        <p:nvSpPr>
          <p:cNvPr id="167" name="Google Shape;167;p1"/>
          <p:cNvSpPr txBox="1"/>
          <p:nvPr/>
        </p:nvSpPr>
        <p:spPr bwMode="auto">
          <a:xfrm>
            <a:off x="5640000" y="3268690"/>
            <a:ext cx="3000000" cy="1281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b="1" dirty="0">
                <a:solidFill>
                  <a:schemeClr val="lt1"/>
                </a:solidFill>
                <a:latin typeface="Onest"/>
                <a:ea typeface="Onest"/>
                <a:cs typeface="Onest"/>
              </a:rPr>
              <a:t>Горностаев Игорь Сергеевич,</a:t>
            </a:r>
          </a:p>
          <a:p>
            <a:pPr marL="45720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solidFill>
                  <a:schemeClr val="lt1"/>
                </a:solidFill>
                <a:latin typeface="Onest"/>
                <a:ea typeface="Onest"/>
                <a:cs typeface="Onest"/>
              </a:rPr>
              <a:t>ведущий методист отдела инклюзивного образования МЭО</a:t>
            </a:r>
          </a:p>
          <a:p>
            <a:pPr marL="45720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solidFill>
                <a:schemeClr val="lt1"/>
              </a:solidFill>
              <a:latin typeface="Onest"/>
              <a:ea typeface="Onest"/>
              <a:cs typeface="Onest"/>
            </a:endParaRPr>
          </a:p>
          <a:p>
            <a:pPr marL="45720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b="1" dirty="0" err="1">
                <a:solidFill>
                  <a:schemeClr val="lt1"/>
                </a:solidFill>
                <a:latin typeface="Onest"/>
                <a:cs typeface="Onest"/>
              </a:rPr>
              <a:t>Чичканова</a:t>
            </a:r>
            <a:r>
              <a:rPr lang="ru-RU" sz="1100" b="1" dirty="0">
                <a:solidFill>
                  <a:schemeClr val="lt1"/>
                </a:solidFill>
                <a:latin typeface="Onest"/>
                <a:cs typeface="Onest"/>
              </a:rPr>
              <a:t> Елена Леонидовна</a:t>
            </a:r>
          </a:p>
          <a:p>
            <a:pPr marL="45720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>
                <a:solidFill>
                  <a:schemeClr val="lt1"/>
                </a:solidFill>
                <a:latin typeface="Onest"/>
                <a:cs typeface="Onest"/>
              </a:rPr>
              <a:t>к.п.н</a:t>
            </a:r>
            <a:r>
              <a:rPr lang="ru-RU" sz="1000" dirty="0">
                <a:solidFill>
                  <a:schemeClr val="lt1"/>
                </a:solidFill>
                <a:latin typeface="Onest"/>
                <a:cs typeface="Onest"/>
              </a:rPr>
              <a:t>., методист-эксперт МЭО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" name="Google Shape;162;p1"/>
          <p:cNvSpPr txBox="1">
            <a:spLocks noGrp="1"/>
          </p:cNvSpPr>
          <p:nvPr>
            <p:ph type="title"/>
          </p:nvPr>
        </p:nvSpPr>
        <p:spPr bwMode="auto">
          <a:xfrm>
            <a:off x="540200" y="1190650"/>
            <a:ext cx="54093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sz="2500" dirty="0"/>
              <a:t>Обучающиеся с нарушениями слуха</a:t>
            </a:r>
            <a:endParaRPr sz="2500" dirty="0"/>
          </a:p>
        </p:txBody>
      </p:sp>
      <p:sp>
        <p:nvSpPr>
          <p:cNvPr id="164" name="Google Shape;164;p1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4692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47"/>
            <a:ext cx="9144000" cy="12526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8766" tIns="48766" rIns="48766" bIns="48766" numCol="1" spcCol="38100" rtlCol="0" anchor="t">
            <a:spAutoFit/>
          </a:bodyPr>
          <a:lstStyle/>
          <a:p>
            <a:pPr algn="ctr" defTabSz="975360" hangingPunct="0"/>
            <a:r>
              <a:rPr lang="ru-RU" sz="3000" b="1" dirty="0">
                <a:solidFill>
                  <a:schemeClr val="accent5">
                    <a:lumMod val="75000"/>
                  </a:schemeClr>
                </a:solidFill>
                <a:latin typeface="+mj-lt"/>
                <a:cs typeface="Aharoni" panose="02010803020104030203" pitchFamily="2" charset="-79"/>
                <a:sym typeface="Helvetica"/>
              </a:rPr>
              <a:t>Дети с нарушениями слуха</a:t>
            </a:r>
            <a:endParaRPr lang="en-US" sz="3000" b="1" dirty="0">
              <a:solidFill>
                <a:schemeClr val="accent5">
                  <a:lumMod val="75000"/>
                </a:schemeClr>
              </a:solidFill>
              <a:latin typeface="+mj-lt"/>
              <a:cs typeface="Aharoni" panose="02010803020104030203" pitchFamily="2" charset="-79"/>
              <a:sym typeface="Helvetica"/>
            </a:endParaRPr>
          </a:p>
          <a:p>
            <a:pPr algn="ctr" defTabSz="975360" hangingPunct="0"/>
            <a:endParaRPr lang="ru-RU" sz="2400" b="1" dirty="0">
              <a:solidFill>
                <a:schemeClr val="accent5">
                  <a:lumMod val="75000"/>
                </a:schemeClr>
              </a:solidFill>
              <a:latin typeface="+mj-lt"/>
              <a:cs typeface="Aharoni" panose="02010803020104030203" pitchFamily="2" charset="-79"/>
              <a:sym typeface="Helvetica"/>
            </a:endParaRPr>
          </a:p>
          <a:p>
            <a:pPr algn="ctr" defTabSz="975360" hangingPunct="0"/>
            <a:r>
              <a:rPr lang="ru-RU" sz="1050" b="1" dirty="0">
                <a:solidFill>
                  <a:schemeClr val="accent5">
                    <a:lumMod val="75000"/>
                  </a:schemeClr>
                </a:solidFill>
                <a:latin typeface="+mj-lt"/>
                <a:cs typeface="Aharoni" panose="02010803020104030203" pitchFamily="2" charset="-79"/>
                <a:sym typeface="Helvetica"/>
              </a:rPr>
              <a:t>дети, имеющие стойкое (т.е. необратимое, т.к. слух восстановить нельзя) двустороннее (на оба уха) нарушение слуховой функции, при котором обычное (на слух) речевое общение с окружающими затруднено или невозможно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1828006" y="1977909"/>
            <a:ext cx="1512168" cy="229738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" name="Прямая со стрелкой 5"/>
          <p:cNvCxnSpPr/>
          <p:nvPr/>
        </p:nvCxnSpPr>
        <p:spPr>
          <a:xfrm>
            <a:off x="5832140" y="1951572"/>
            <a:ext cx="1512168" cy="229738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TextBox 13"/>
          <p:cNvSpPr txBox="1"/>
          <p:nvPr/>
        </p:nvSpPr>
        <p:spPr>
          <a:xfrm>
            <a:off x="2992461" y="1645340"/>
            <a:ext cx="3159079" cy="2600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8766" tIns="48766" rIns="48766" bIns="48766" numCol="1" spcCol="38100" rtlCol="0" anchor="t">
            <a:spAutoFit/>
          </a:bodyPr>
          <a:lstStyle/>
          <a:p>
            <a:pPr algn="ctr" defTabSz="975360" hangingPunct="0"/>
            <a:r>
              <a:rPr lang="ru-RU" sz="1050" dirty="0">
                <a:solidFill>
                  <a:schemeClr val="accent1">
                    <a:lumMod val="50000"/>
                  </a:schemeClr>
                </a:solidFill>
                <a:sym typeface="Helvetica"/>
              </a:rPr>
              <a:t>Дети с нарушениями слуха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16778" y="1861397"/>
            <a:ext cx="309634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chemeClr val="accent1">
                    <a:lumMod val="50000"/>
                  </a:schemeClr>
                </a:solidFill>
              </a:rPr>
              <a:t>слабослышащие (страдающие тугоухостью)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588225" y="2057605"/>
            <a:ext cx="255577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chemeClr val="accent1">
                    <a:lumMod val="50000"/>
                  </a:schemeClr>
                </a:solidFill>
              </a:rPr>
              <a:t>глухие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8531" y="2612093"/>
            <a:ext cx="4021826" cy="41549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050" dirty="0"/>
              <a:t>Тугоухость - стойкое понижение слуха, вызывающее затруднения в восприятии речи.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860032" y="2508220"/>
            <a:ext cx="4176975" cy="5770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050" dirty="0"/>
              <a:t>Глухота - наиболее резкая степень поражения слуха, при которой разборчивое восприятие речи становится </a:t>
            </a:r>
            <a:r>
              <a:rPr lang="ru-RU" sz="1050" b="1" dirty="0"/>
              <a:t>невозможным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804817" y="1951573"/>
            <a:ext cx="1306769" cy="2308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900" dirty="0"/>
              <a:t>По состоянию слуха 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 flipH="1">
            <a:off x="1828006" y="3867755"/>
            <a:ext cx="1512168" cy="229738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Прямая со стрелкой 26"/>
          <p:cNvCxnSpPr/>
          <p:nvPr/>
        </p:nvCxnSpPr>
        <p:spPr>
          <a:xfrm>
            <a:off x="5652120" y="3832582"/>
            <a:ext cx="1512168" cy="229738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arrow"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8" name="TextBox 27"/>
          <p:cNvSpPr txBox="1"/>
          <p:nvPr/>
        </p:nvSpPr>
        <p:spPr>
          <a:xfrm>
            <a:off x="2992461" y="3535186"/>
            <a:ext cx="3159079" cy="2600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8766" tIns="48766" rIns="48766" bIns="48766" numCol="1" spcCol="38100" rtlCol="0" anchor="t">
            <a:spAutoFit/>
          </a:bodyPr>
          <a:lstStyle/>
          <a:p>
            <a:pPr algn="ctr" defTabSz="975360" hangingPunct="0"/>
            <a:r>
              <a:rPr lang="ru-RU" sz="1050" dirty="0">
                <a:solidFill>
                  <a:schemeClr val="accent1">
                    <a:lumMod val="50000"/>
                  </a:schemeClr>
                </a:solidFill>
                <a:sym typeface="Helvetica"/>
              </a:rPr>
              <a:t>Дети с нарушениями слуха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07989" y="4124182"/>
            <a:ext cx="309634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 err="1">
                <a:solidFill>
                  <a:schemeClr val="accent1">
                    <a:lumMod val="50000"/>
                  </a:schemeClr>
                </a:solidFill>
              </a:rPr>
              <a:t>ранооглохшие</a:t>
            </a:r>
            <a:r>
              <a:rPr lang="ru-RU" sz="105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588225" y="4036878"/>
            <a:ext cx="255577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chemeClr val="accent1">
                    <a:lumMod val="50000"/>
                  </a:schemeClr>
                </a:solidFill>
              </a:rPr>
              <a:t>позднооглохшие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605864" y="3881808"/>
            <a:ext cx="1889171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900" dirty="0"/>
              <a:t>По времени наступления снижения слуха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" y="4401182"/>
            <a:ext cx="3131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потеряли слух на первом-втором году жизни, или родились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</a:rPr>
              <a:t>неслышащими</a:t>
            </a:r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832140" y="4408848"/>
            <a:ext cx="32339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потеряли слух в 3-4 года и позже и сохранили речь в связи с относительно поздним возникновением глухоты</a:t>
            </a:r>
          </a:p>
        </p:txBody>
      </p:sp>
    </p:spTree>
    <p:extLst>
      <p:ext uri="{BB962C8B-B14F-4D97-AF65-F5344CB8AC3E}">
        <p14:creationId xmlns:p14="http://schemas.microsoft.com/office/powerpoint/2010/main" val="1320271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CA026760-955B-4C4C-B69F-3FA9B473EE19}"/>
              </a:ext>
            </a:extLst>
          </p:cNvPr>
          <p:cNvGraphicFramePr>
            <a:graphicFrameLocks noGrp="1"/>
          </p:cNvGraphicFramePr>
          <p:nvPr/>
        </p:nvGraphicFramePr>
        <p:xfrm>
          <a:off x="790113" y="1238435"/>
          <a:ext cx="7563776" cy="3508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0944">
                  <a:extLst>
                    <a:ext uri="{9D8B030D-6E8A-4147-A177-3AD203B41FA5}">
                      <a16:colId xmlns:a16="http://schemas.microsoft.com/office/drawing/2014/main" val="659758105"/>
                    </a:ext>
                  </a:extLst>
                </a:gridCol>
                <a:gridCol w="1890944">
                  <a:extLst>
                    <a:ext uri="{9D8B030D-6E8A-4147-A177-3AD203B41FA5}">
                      <a16:colId xmlns:a16="http://schemas.microsoft.com/office/drawing/2014/main" val="2486569461"/>
                    </a:ext>
                  </a:extLst>
                </a:gridCol>
                <a:gridCol w="1890944">
                  <a:extLst>
                    <a:ext uri="{9D8B030D-6E8A-4147-A177-3AD203B41FA5}">
                      <a16:colId xmlns:a16="http://schemas.microsoft.com/office/drawing/2014/main" val="428991134"/>
                    </a:ext>
                  </a:extLst>
                </a:gridCol>
                <a:gridCol w="1890944">
                  <a:extLst>
                    <a:ext uri="{9D8B030D-6E8A-4147-A177-3AD203B41FA5}">
                      <a16:colId xmlns:a16="http://schemas.microsoft.com/office/drawing/2014/main" val="1186557570"/>
                    </a:ext>
                  </a:extLst>
                </a:gridCol>
              </a:tblGrid>
              <a:tr h="115890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Степень снижения слуха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Средние пороги слуха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Восприятие разговорной и громкой речи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Восприятие шепота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18435359"/>
                  </a:ext>
                </a:extLst>
              </a:tr>
              <a:tr h="47000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I</a:t>
                      </a:r>
                      <a:r>
                        <a:rPr lang="ru-RU" sz="1100" dirty="0"/>
                        <a:t> степень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26-40 </a:t>
                      </a:r>
                      <a:r>
                        <a:rPr lang="ru-RU" sz="1100" dirty="0" err="1"/>
                        <a:t>дб</a:t>
                      </a:r>
                      <a:endParaRPr lang="ru-RU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6-3 м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До 2 м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10738915"/>
                  </a:ext>
                </a:extLst>
              </a:tr>
              <a:tr h="47000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II</a:t>
                      </a:r>
                      <a:r>
                        <a:rPr lang="ru-RU" sz="1100" dirty="0"/>
                        <a:t> степень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41-55 </a:t>
                      </a:r>
                      <a:r>
                        <a:rPr lang="ru-RU" sz="1100" dirty="0" err="1"/>
                        <a:t>дб</a:t>
                      </a:r>
                      <a:endParaRPr lang="ru-RU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До 3 м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У уха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16892120"/>
                  </a:ext>
                </a:extLst>
              </a:tr>
              <a:tr h="47000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III</a:t>
                      </a:r>
                      <a:r>
                        <a:rPr lang="ru-RU" sz="1100" dirty="0"/>
                        <a:t> степень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56-70 </a:t>
                      </a:r>
                      <a:r>
                        <a:rPr lang="ru-RU" sz="1100" dirty="0" err="1"/>
                        <a:t>дб</a:t>
                      </a:r>
                      <a:endParaRPr lang="ru-RU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Громкая речь у уха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-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405588468"/>
                  </a:ext>
                </a:extLst>
              </a:tr>
              <a:tr h="47000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IV</a:t>
                      </a:r>
                      <a:r>
                        <a:rPr lang="ru-RU" sz="1100" dirty="0"/>
                        <a:t> степень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71-90 </a:t>
                      </a:r>
                      <a:r>
                        <a:rPr lang="ru-RU" sz="1100" dirty="0" err="1"/>
                        <a:t>дб</a:t>
                      </a:r>
                      <a:endParaRPr lang="ru-RU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Крик у уха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-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59309411"/>
                  </a:ext>
                </a:extLst>
              </a:tr>
              <a:tr h="47000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Глухота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 более 90 </a:t>
                      </a:r>
                      <a:r>
                        <a:rPr lang="ru-RU" sz="1100" dirty="0" err="1"/>
                        <a:t>дб</a:t>
                      </a:r>
                      <a:endParaRPr lang="ru-RU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-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-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4945448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49B02DE-B734-4982-89FA-635798521BD0}"/>
              </a:ext>
            </a:extLst>
          </p:cNvPr>
          <p:cNvSpPr txBox="1"/>
          <p:nvPr/>
        </p:nvSpPr>
        <p:spPr>
          <a:xfrm>
            <a:off x="179512" y="4347"/>
            <a:ext cx="8801388" cy="5139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8766" tIns="48766" rIns="48766" bIns="48766" numCol="1" spcCol="38100" rtlCol="0" anchor="t">
            <a:spAutoFit/>
          </a:bodyPr>
          <a:lstStyle/>
          <a:p>
            <a:pPr algn="ctr" defTabSz="975360" hangingPunct="0"/>
            <a:r>
              <a:rPr lang="ru-RU" sz="2700" b="1" dirty="0">
                <a:solidFill>
                  <a:schemeClr val="accent5">
                    <a:lumMod val="75000"/>
                  </a:schemeClr>
                </a:solidFill>
                <a:latin typeface="+mj-lt"/>
                <a:cs typeface="Aharoni" panose="02010803020104030203" pitchFamily="2" charset="-79"/>
                <a:sym typeface="Helvetica"/>
              </a:rPr>
              <a:t>Степени нарушения слуха</a:t>
            </a:r>
          </a:p>
        </p:txBody>
      </p:sp>
    </p:spTree>
    <p:extLst>
      <p:ext uri="{BB962C8B-B14F-4D97-AF65-F5344CB8AC3E}">
        <p14:creationId xmlns:p14="http://schemas.microsoft.com/office/powerpoint/2010/main" val="2974650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F9CCEF-644B-4784-A565-27555C640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813" y="99838"/>
            <a:ext cx="7423952" cy="4891853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5302927-D2E9-453C-95B8-A6E45F16C101}"/>
              </a:ext>
            </a:extLst>
          </p:cNvPr>
          <p:cNvCxnSpPr/>
          <p:nvPr/>
        </p:nvCxnSpPr>
        <p:spPr>
          <a:xfrm>
            <a:off x="1524740" y="865573"/>
            <a:ext cx="1018713" cy="30628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9854E74-AF1E-48C3-A78C-55995847EB95}"/>
              </a:ext>
            </a:extLst>
          </p:cNvPr>
          <p:cNvCxnSpPr>
            <a:cxnSpLocks/>
          </p:cNvCxnSpPr>
          <p:nvPr/>
        </p:nvCxnSpPr>
        <p:spPr>
          <a:xfrm>
            <a:off x="2543453" y="1171853"/>
            <a:ext cx="1018712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3E79F877-E413-448E-8473-665177714B19}"/>
              </a:ext>
            </a:extLst>
          </p:cNvPr>
          <p:cNvCxnSpPr>
            <a:cxnSpLocks/>
          </p:cNvCxnSpPr>
          <p:nvPr/>
        </p:nvCxnSpPr>
        <p:spPr>
          <a:xfrm>
            <a:off x="3562165" y="1171853"/>
            <a:ext cx="1018712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CE69958-57BD-47F0-AC38-4CDCB2DF28DC}"/>
              </a:ext>
            </a:extLst>
          </p:cNvPr>
          <p:cNvCxnSpPr>
            <a:cxnSpLocks/>
          </p:cNvCxnSpPr>
          <p:nvPr/>
        </p:nvCxnSpPr>
        <p:spPr>
          <a:xfrm>
            <a:off x="4580878" y="1171853"/>
            <a:ext cx="1018712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6618574-5C8D-4492-B3E3-DE68367AEEC4}"/>
              </a:ext>
            </a:extLst>
          </p:cNvPr>
          <p:cNvCxnSpPr>
            <a:cxnSpLocks/>
          </p:cNvCxnSpPr>
          <p:nvPr/>
        </p:nvCxnSpPr>
        <p:spPr>
          <a:xfrm flipV="1">
            <a:off x="5599589" y="865573"/>
            <a:ext cx="992081" cy="30628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F1E4179-52F5-4B35-91EB-50254565A8FC}"/>
              </a:ext>
            </a:extLst>
          </p:cNvPr>
          <p:cNvCxnSpPr>
            <a:cxnSpLocks/>
          </p:cNvCxnSpPr>
          <p:nvPr/>
        </p:nvCxnSpPr>
        <p:spPr>
          <a:xfrm flipV="1">
            <a:off x="6591670" y="552636"/>
            <a:ext cx="1018712" cy="312938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Овал 24">
            <a:extLst>
              <a:ext uri="{FF2B5EF4-FFF2-40B4-BE49-F238E27FC236}">
                <a16:creationId xmlns:a16="http://schemas.microsoft.com/office/drawing/2014/main" id="{3A075E20-503C-4BF9-8AA4-FF43FA55449C}"/>
              </a:ext>
            </a:extLst>
          </p:cNvPr>
          <p:cNvSpPr/>
          <p:nvPr/>
        </p:nvSpPr>
        <p:spPr>
          <a:xfrm>
            <a:off x="1481461" y="818465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5A98AE6E-8F5D-45D6-8343-191E9905E0CF}"/>
              </a:ext>
            </a:extLst>
          </p:cNvPr>
          <p:cNvSpPr/>
          <p:nvPr/>
        </p:nvSpPr>
        <p:spPr>
          <a:xfrm>
            <a:off x="2488522" y="1121667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CCEF83EC-9D2F-4102-ADCB-28FC97C46F2B}"/>
              </a:ext>
            </a:extLst>
          </p:cNvPr>
          <p:cNvSpPr/>
          <p:nvPr/>
        </p:nvSpPr>
        <p:spPr>
          <a:xfrm>
            <a:off x="3507234" y="1118088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0B6A1C6F-F2AE-4B30-99B4-F32ECF406A12}"/>
              </a:ext>
            </a:extLst>
          </p:cNvPr>
          <p:cNvSpPr/>
          <p:nvPr/>
        </p:nvSpPr>
        <p:spPr>
          <a:xfrm>
            <a:off x="4525946" y="1118087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F2F079B6-61F7-40BE-858D-1DA6DC7CAB87}"/>
              </a:ext>
            </a:extLst>
          </p:cNvPr>
          <p:cNvSpPr/>
          <p:nvPr/>
        </p:nvSpPr>
        <p:spPr>
          <a:xfrm>
            <a:off x="5526906" y="1118087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2F65CD22-CB78-44F3-9C25-AF7EA2DFD35B}"/>
              </a:ext>
            </a:extLst>
          </p:cNvPr>
          <p:cNvSpPr/>
          <p:nvPr/>
        </p:nvSpPr>
        <p:spPr>
          <a:xfrm>
            <a:off x="6554491" y="818465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DA70B2F9-A87E-441C-AAFD-168BAC0F284E}"/>
              </a:ext>
            </a:extLst>
          </p:cNvPr>
          <p:cNvSpPr/>
          <p:nvPr/>
        </p:nvSpPr>
        <p:spPr>
          <a:xfrm>
            <a:off x="7537699" y="509109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AC09FC9C-3D79-4A71-9A58-A19C38367B41}"/>
              </a:ext>
            </a:extLst>
          </p:cNvPr>
          <p:cNvCxnSpPr>
            <a:cxnSpLocks/>
          </p:cNvCxnSpPr>
          <p:nvPr/>
        </p:nvCxnSpPr>
        <p:spPr>
          <a:xfrm>
            <a:off x="2530141" y="968525"/>
            <a:ext cx="1018712" cy="0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2DD42E86-281F-43E0-AAFE-A73262566D1B}"/>
              </a:ext>
            </a:extLst>
          </p:cNvPr>
          <p:cNvCxnSpPr>
            <a:cxnSpLocks/>
          </p:cNvCxnSpPr>
          <p:nvPr/>
        </p:nvCxnSpPr>
        <p:spPr>
          <a:xfrm>
            <a:off x="3548853" y="968525"/>
            <a:ext cx="1018712" cy="0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5FBF9CFD-0AE8-401E-9638-870A3080A95F}"/>
              </a:ext>
            </a:extLst>
          </p:cNvPr>
          <p:cNvCxnSpPr>
            <a:cxnSpLocks/>
          </p:cNvCxnSpPr>
          <p:nvPr/>
        </p:nvCxnSpPr>
        <p:spPr>
          <a:xfrm>
            <a:off x="4567565" y="968525"/>
            <a:ext cx="1018712" cy="0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E0364E7E-BEED-4169-B838-E076FF5BF3A9}"/>
              </a:ext>
            </a:extLst>
          </p:cNvPr>
          <p:cNvCxnSpPr>
            <a:cxnSpLocks/>
          </p:cNvCxnSpPr>
          <p:nvPr/>
        </p:nvCxnSpPr>
        <p:spPr>
          <a:xfrm flipV="1">
            <a:off x="5586277" y="662246"/>
            <a:ext cx="992081" cy="306280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Овал 35">
            <a:extLst>
              <a:ext uri="{FF2B5EF4-FFF2-40B4-BE49-F238E27FC236}">
                <a16:creationId xmlns:a16="http://schemas.microsoft.com/office/drawing/2014/main" id="{27CD18E2-A335-4F3D-97D0-0423B49AA91E}"/>
              </a:ext>
            </a:extLst>
          </p:cNvPr>
          <p:cNvSpPr/>
          <p:nvPr/>
        </p:nvSpPr>
        <p:spPr>
          <a:xfrm>
            <a:off x="2475209" y="918340"/>
            <a:ext cx="109862" cy="100373"/>
          </a:xfrm>
          <a:prstGeom prst="ellipse">
            <a:avLst/>
          </a:prstGeom>
          <a:solidFill>
            <a:srgbClr val="FF0000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03BE44C8-3D37-42C6-9554-B04C9B8D09DC}"/>
              </a:ext>
            </a:extLst>
          </p:cNvPr>
          <p:cNvSpPr/>
          <p:nvPr/>
        </p:nvSpPr>
        <p:spPr>
          <a:xfrm>
            <a:off x="3493921" y="914761"/>
            <a:ext cx="109862" cy="100373"/>
          </a:xfrm>
          <a:prstGeom prst="ellipse">
            <a:avLst/>
          </a:prstGeom>
          <a:solidFill>
            <a:srgbClr val="FF0000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FF7C5217-6AD3-4D25-97E4-ABA5972EAFBE}"/>
              </a:ext>
            </a:extLst>
          </p:cNvPr>
          <p:cNvSpPr/>
          <p:nvPr/>
        </p:nvSpPr>
        <p:spPr>
          <a:xfrm>
            <a:off x="4512634" y="914760"/>
            <a:ext cx="109862" cy="100373"/>
          </a:xfrm>
          <a:prstGeom prst="ellipse">
            <a:avLst/>
          </a:prstGeom>
          <a:solidFill>
            <a:srgbClr val="FF0000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C2984B2C-8505-49F4-B248-1D127F421EEA}"/>
              </a:ext>
            </a:extLst>
          </p:cNvPr>
          <p:cNvSpPr/>
          <p:nvPr/>
        </p:nvSpPr>
        <p:spPr>
          <a:xfrm>
            <a:off x="5513593" y="914760"/>
            <a:ext cx="109862" cy="100373"/>
          </a:xfrm>
          <a:prstGeom prst="ellipse">
            <a:avLst/>
          </a:prstGeom>
          <a:solidFill>
            <a:srgbClr val="FF0000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974C22DA-4EFA-4B49-960D-3E3184FE3A60}"/>
              </a:ext>
            </a:extLst>
          </p:cNvPr>
          <p:cNvSpPr/>
          <p:nvPr/>
        </p:nvSpPr>
        <p:spPr>
          <a:xfrm>
            <a:off x="6541179" y="615138"/>
            <a:ext cx="109862" cy="100373"/>
          </a:xfrm>
          <a:prstGeom prst="ellipse">
            <a:avLst/>
          </a:prstGeom>
          <a:solidFill>
            <a:srgbClr val="FF0000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</p:spTree>
    <p:extLst>
      <p:ext uri="{BB962C8B-B14F-4D97-AF65-F5344CB8AC3E}">
        <p14:creationId xmlns:p14="http://schemas.microsoft.com/office/powerpoint/2010/main" val="2625000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F9CCEF-644B-4784-A565-27555C640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955" y="99191"/>
            <a:ext cx="7423952" cy="4891853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5302927-D2E9-453C-95B8-A6E45F16C101}"/>
              </a:ext>
            </a:extLst>
          </p:cNvPr>
          <p:cNvCxnSpPr/>
          <p:nvPr/>
        </p:nvCxnSpPr>
        <p:spPr>
          <a:xfrm>
            <a:off x="1509204" y="1797728"/>
            <a:ext cx="1018713" cy="30628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9854E74-AF1E-48C3-A78C-55995847EB95}"/>
              </a:ext>
            </a:extLst>
          </p:cNvPr>
          <p:cNvCxnSpPr>
            <a:cxnSpLocks/>
          </p:cNvCxnSpPr>
          <p:nvPr/>
        </p:nvCxnSpPr>
        <p:spPr>
          <a:xfrm>
            <a:off x="2527918" y="2104008"/>
            <a:ext cx="1018712" cy="319597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3E79F877-E413-448E-8473-665177714B19}"/>
              </a:ext>
            </a:extLst>
          </p:cNvPr>
          <p:cNvCxnSpPr>
            <a:cxnSpLocks/>
          </p:cNvCxnSpPr>
          <p:nvPr/>
        </p:nvCxnSpPr>
        <p:spPr>
          <a:xfrm>
            <a:off x="3553288" y="2423603"/>
            <a:ext cx="1018712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CE69958-57BD-47F0-AC38-4CDCB2DF28DC}"/>
              </a:ext>
            </a:extLst>
          </p:cNvPr>
          <p:cNvCxnSpPr>
            <a:cxnSpLocks/>
          </p:cNvCxnSpPr>
          <p:nvPr/>
        </p:nvCxnSpPr>
        <p:spPr>
          <a:xfrm>
            <a:off x="4572001" y="2416945"/>
            <a:ext cx="1018712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6618574-5C8D-4492-B3E3-DE68367AEEC4}"/>
              </a:ext>
            </a:extLst>
          </p:cNvPr>
          <p:cNvCxnSpPr>
            <a:cxnSpLocks/>
            <a:stCxn id="29" idx="6"/>
          </p:cNvCxnSpPr>
          <p:nvPr/>
        </p:nvCxnSpPr>
        <p:spPr>
          <a:xfrm>
            <a:off x="5652302" y="2416944"/>
            <a:ext cx="996516" cy="666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F1E4179-52F5-4B35-91EB-50254565A8FC}"/>
              </a:ext>
            </a:extLst>
          </p:cNvPr>
          <p:cNvCxnSpPr>
            <a:cxnSpLocks/>
            <a:stCxn id="30" idx="6"/>
          </p:cNvCxnSpPr>
          <p:nvPr/>
        </p:nvCxnSpPr>
        <p:spPr>
          <a:xfrm>
            <a:off x="6659915" y="2416943"/>
            <a:ext cx="915509" cy="302954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Овал 24">
            <a:extLst>
              <a:ext uri="{FF2B5EF4-FFF2-40B4-BE49-F238E27FC236}">
                <a16:creationId xmlns:a16="http://schemas.microsoft.com/office/drawing/2014/main" id="{3A075E20-503C-4BF9-8AA4-FF43FA55449C}"/>
              </a:ext>
            </a:extLst>
          </p:cNvPr>
          <p:cNvSpPr/>
          <p:nvPr/>
        </p:nvSpPr>
        <p:spPr>
          <a:xfrm>
            <a:off x="1465925" y="1750620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5A98AE6E-8F5D-45D6-8343-191E9905E0CF}"/>
              </a:ext>
            </a:extLst>
          </p:cNvPr>
          <p:cNvSpPr/>
          <p:nvPr/>
        </p:nvSpPr>
        <p:spPr>
          <a:xfrm>
            <a:off x="2472986" y="2053822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CCEF83EC-9D2F-4102-ADCB-28FC97C46F2B}"/>
              </a:ext>
            </a:extLst>
          </p:cNvPr>
          <p:cNvSpPr/>
          <p:nvPr/>
        </p:nvSpPr>
        <p:spPr>
          <a:xfrm>
            <a:off x="3491698" y="2373418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0B6A1C6F-F2AE-4B30-99B4-F32ECF406A12}"/>
              </a:ext>
            </a:extLst>
          </p:cNvPr>
          <p:cNvSpPr/>
          <p:nvPr/>
        </p:nvSpPr>
        <p:spPr>
          <a:xfrm>
            <a:off x="4517069" y="2366758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F2F079B6-61F7-40BE-858D-1DA6DC7CAB87}"/>
              </a:ext>
            </a:extLst>
          </p:cNvPr>
          <p:cNvSpPr/>
          <p:nvPr/>
        </p:nvSpPr>
        <p:spPr>
          <a:xfrm>
            <a:off x="5542440" y="2366758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2F65CD22-CB78-44F3-9C25-AF7EA2DFD35B}"/>
              </a:ext>
            </a:extLst>
          </p:cNvPr>
          <p:cNvSpPr/>
          <p:nvPr/>
        </p:nvSpPr>
        <p:spPr>
          <a:xfrm>
            <a:off x="6550053" y="2366757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DA70B2F9-A87E-441C-AAFD-168BAC0F284E}"/>
              </a:ext>
            </a:extLst>
          </p:cNvPr>
          <p:cNvSpPr/>
          <p:nvPr/>
        </p:nvSpPr>
        <p:spPr>
          <a:xfrm>
            <a:off x="7531590" y="2679702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88996B1-40AD-4AC2-899F-E13669925AB1}"/>
              </a:ext>
            </a:extLst>
          </p:cNvPr>
          <p:cNvSpPr/>
          <p:nvPr/>
        </p:nvSpPr>
        <p:spPr>
          <a:xfrm>
            <a:off x="3389050" y="319596"/>
            <a:ext cx="3515558" cy="20307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811B7ABD-8A3C-4D8C-8377-34254F0C7DC4}"/>
              </a:ext>
            </a:extLst>
          </p:cNvPr>
          <p:cNvCxnSpPr>
            <a:cxnSpLocks/>
          </p:cNvCxnSpPr>
          <p:nvPr/>
        </p:nvCxnSpPr>
        <p:spPr>
          <a:xfrm>
            <a:off x="2506282" y="1796936"/>
            <a:ext cx="1007615" cy="255572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632618D9-A064-4F27-8B42-9CDDD24809DD}"/>
              </a:ext>
            </a:extLst>
          </p:cNvPr>
          <p:cNvCxnSpPr>
            <a:cxnSpLocks/>
          </p:cNvCxnSpPr>
          <p:nvPr/>
        </p:nvCxnSpPr>
        <p:spPr>
          <a:xfrm>
            <a:off x="3513896" y="2065806"/>
            <a:ext cx="970440" cy="36888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D3C9B466-45F0-496E-AC4C-53A0E2FFB38D}"/>
              </a:ext>
            </a:extLst>
          </p:cNvPr>
          <p:cNvCxnSpPr>
            <a:cxnSpLocks/>
          </p:cNvCxnSpPr>
          <p:nvPr/>
        </p:nvCxnSpPr>
        <p:spPr>
          <a:xfrm flipV="1">
            <a:off x="4484336" y="2000013"/>
            <a:ext cx="1106376" cy="127766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85D718EA-9446-4608-B541-5A086A42ECD7}"/>
              </a:ext>
            </a:extLst>
          </p:cNvPr>
          <p:cNvCxnSpPr>
            <a:cxnSpLocks/>
          </p:cNvCxnSpPr>
          <p:nvPr/>
        </p:nvCxnSpPr>
        <p:spPr>
          <a:xfrm flipV="1">
            <a:off x="5557973" y="1800806"/>
            <a:ext cx="1003180" cy="208760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Овал 35">
            <a:extLst>
              <a:ext uri="{FF2B5EF4-FFF2-40B4-BE49-F238E27FC236}">
                <a16:creationId xmlns:a16="http://schemas.microsoft.com/office/drawing/2014/main" id="{A859AA05-5A29-4F3D-A343-6E8130CD4451}"/>
              </a:ext>
            </a:extLst>
          </p:cNvPr>
          <p:cNvSpPr/>
          <p:nvPr/>
        </p:nvSpPr>
        <p:spPr>
          <a:xfrm>
            <a:off x="2451350" y="1746750"/>
            <a:ext cx="109862" cy="100373"/>
          </a:xfrm>
          <a:prstGeom prst="ellipse">
            <a:avLst/>
          </a:prstGeom>
          <a:solidFill>
            <a:srgbClr val="FF0000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9ACAFA30-2B8C-45B6-9822-5EC862AFD34D}"/>
              </a:ext>
            </a:extLst>
          </p:cNvPr>
          <p:cNvSpPr/>
          <p:nvPr/>
        </p:nvSpPr>
        <p:spPr>
          <a:xfrm>
            <a:off x="3477000" y="2008981"/>
            <a:ext cx="109862" cy="100373"/>
          </a:xfrm>
          <a:prstGeom prst="ellipse">
            <a:avLst/>
          </a:prstGeom>
          <a:solidFill>
            <a:srgbClr val="FF0000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6E17AAC1-6B6B-4042-8917-75E67D172640}"/>
              </a:ext>
            </a:extLst>
          </p:cNvPr>
          <p:cNvSpPr/>
          <p:nvPr/>
        </p:nvSpPr>
        <p:spPr>
          <a:xfrm>
            <a:off x="4482675" y="2067787"/>
            <a:ext cx="109862" cy="100373"/>
          </a:xfrm>
          <a:prstGeom prst="ellipse">
            <a:avLst/>
          </a:prstGeom>
          <a:solidFill>
            <a:srgbClr val="FF0000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FCEB6433-1A68-4AFC-A78E-72F721D7BA0C}"/>
              </a:ext>
            </a:extLst>
          </p:cNvPr>
          <p:cNvSpPr/>
          <p:nvPr/>
        </p:nvSpPr>
        <p:spPr>
          <a:xfrm>
            <a:off x="5491945" y="1962709"/>
            <a:ext cx="109862" cy="100373"/>
          </a:xfrm>
          <a:prstGeom prst="ellipse">
            <a:avLst/>
          </a:prstGeom>
          <a:solidFill>
            <a:srgbClr val="FF0000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FEE6861E-5BDC-4049-BB39-A51367D96807}"/>
              </a:ext>
            </a:extLst>
          </p:cNvPr>
          <p:cNvSpPr/>
          <p:nvPr/>
        </p:nvSpPr>
        <p:spPr>
          <a:xfrm>
            <a:off x="6526199" y="1756703"/>
            <a:ext cx="109862" cy="100373"/>
          </a:xfrm>
          <a:prstGeom prst="ellipse">
            <a:avLst/>
          </a:prstGeom>
          <a:solidFill>
            <a:srgbClr val="FF0000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</p:spTree>
    <p:extLst>
      <p:ext uri="{BB962C8B-B14F-4D97-AF65-F5344CB8AC3E}">
        <p14:creationId xmlns:p14="http://schemas.microsoft.com/office/powerpoint/2010/main" val="283634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F9CCEF-644B-4784-A565-27555C640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955" y="99190"/>
            <a:ext cx="7423952" cy="4891853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5302927-D2E9-453C-95B8-A6E45F16C101}"/>
              </a:ext>
            </a:extLst>
          </p:cNvPr>
          <p:cNvCxnSpPr/>
          <p:nvPr/>
        </p:nvCxnSpPr>
        <p:spPr>
          <a:xfrm>
            <a:off x="1509204" y="1797728"/>
            <a:ext cx="1018713" cy="30628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9854E74-AF1E-48C3-A78C-55995847EB95}"/>
              </a:ext>
            </a:extLst>
          </p:cNvPr>
          <p:cNvCxnSpPr>
            <a:cxnSpLocks/>
          </p:cNvCxnSpPr>
          <p:nvPr/>
        </p:nvCxnSpPr>
        <p:spPr>
          <a:xfrm>
            <a:off x="2527918" y="2104008"/>
            <a:ext cx="1018712" cy="319597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3E79F877-E413-448E-8473-665177714B19}"/>
              </a:ext>
            </a:extLst>
          </p:cNvPr>
          <p:cNvCxnSpPr>
            <a:cxnSpLocks/>
          </p:cNvCxnSpPr>
          <p:nvPr/>
        </p:nvCxnSpPr>
        <p:spPr>
          <a:xfrm>
            <a:off x="3553288" y="2423603"/>
            <a:ext cx="1018712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CE69958-57BD-47F0-AC38-4CDCB2DF28DC}"/>
              </a:ext>
            </a:extLst>
          </p:cNvPr>
          <p:cNvCxnSpPr>
            <a:cxnSpLocks/>
          </p:cNvCxnSpPr>
          <p:nvPr/>
        </p:nvCxnSpPr>
        <p:spPr>
          <a:xfrm>
            <a:off x="4572001" y="2416945"/>
            <a:ext cx="1018712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6618574-5C8D-4492-B3E3-DE68367AEEC4}"/>
              </a:ext>
            </a:extLst>
          </p:cNvPr>
          <p:cNvCxnSpPr>
            <a:cxnSpLocks/>
            <a:stCxn id="29" idx="6"/>
          </p:cNvCxnSpPr>
          <p:nvPr/>
        </p:nvCxnSpPr>
        <p:spPr>
          <a:xfrm>
            <a:off x="5652302" y="2416944"/>
            <a:ext cx="996516" cy="666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F1E4179-52F5-4B35-91EB-50254565A8FC}"/>
              </a:ext>
            </a:extLst>
          </p:cNvPr>
          <p:cNvCxnSpPr>
            <a:cxnSpLocks/>
            <a:stCxn id="30" idx="6"/>
          </p:cNvCxnSpPr>
          <p:nvPr/>
        </p:nvCxnSpPr>
        <p:spPr>
          <a:xfrm>
            <a:off x="6659915" y="2416943"/>
            <a:ext cx="915509" cy="302954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Овал 24">
            <a:extLst>
              <a:ext uri="{FF2B5EF4-FFF2-40B4-BE49-F238E27FC236}">
                <a16:creationId xmlns:a16="http://schemas.microsoft.com/office/drawing/2014/main" id="{3A075E20-503C-4BF9-8AA4-FF43FA55449C}"/>
              </a:ext>
            </a:extLst>
          </p:cNvPr>
          <p:cNvSpPr/>
          <p:nvPr/>
        </p:nvSpPr>
        <p:spPr>
          <a:xfrm>
            <a:off x="1465925" y="1750620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5A98AE6E-8F5D-45D6-8343-191E9905E0CF}"/>
              </a:ext>
            </a:extLst>
          </p:cNvPr>
          <p:cNvSpPr/>
          <p:nvPr/>
        </p:nvSpPr>
        <p:spPr>
          <a:xfrm>
            <a:off x="2472986" y="2053822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CCEF83EC-9D2F-4102-ADCB-28FC97C46F2B}"/>
              </a:ext>
            </a:extLst>
          </p:cNvPr>
          <p:cNvSpPr/>
          <p:nvPr/>
        </p:nvSpPr>
        <p:spPr>
          <a:xfrm>
            <a:off x="3491698" y="2373418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0B6A1C6F-F2AE-4B30-99B4-F32ECF406A12}"/>
              </a:ext>
            </a:extLst>
          </p:cNvPr>
          <p:cNvSpPr/>
          <p:nvPr/>
        </p:nvSpPr>
        <p:spPr>
          <a:xfrm>
            <a:off x="4517069" y="2366758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F2F079B6-61F7-40BE-858D-1DA6DC7CAB87}"/>
              </a:ext>
            </a:extLst>
          </p:cNvPr>
          <p:cNvSpPr/>
          <p:nvPr/>
        </p:nvSpPr>
        <p:spPr>
          <a:xfrm>
            <a:off x="5542440" y="2366758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2F65CD22-CB78-44F3-9C25-AF7EA2DFD35B}"/>
              </a:ext>
            </a:extLst>
          </p:cNvPr>
          <p:cNvSpPr/>
          <p:nvPr/>
        </p:nvSpPr>
        <p:spPr>
          <a:xfrm>
            <a:off x="6550053" y="2366757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DA70B2F9-A87E-441C-AAFD-168BAC0F284E}"/>
              </a:ext>
            </a:extLst>
          </p:cNvPr>
          <p:cNvSpPr/>
          <p:nvPr/>
        </p:nvSpPr>
        <p:spPr>
          <a:xfrm>
            <a:off x="7531590" y="2669711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88996B1-40AD-4AC2-899F-E13669925AB1}"/>
              </a:ext>
            </a:extLst>
          </p:cNvPr>
          <p:cNvSpPr/>
          <p:nvPr/>
        </p:nvSpPr>
        <p:spPr>
          <a:xfrm>
            <a:off x="3389050" y="319596"/>
            <a:ext cx="3515558" cy="20307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76DAE0AB-7AC9-4280-BE64-D3C9D537BCDE}"/>
              </a:ext>
            </a:extLst>
          </p:cNvPr>
          <p:cNvSpPr/>
          <p:nvPr/>
        </p:nvSpPr>
        <p:spPr>
          <a:xfrm>
            <a:off x="1465925" y="1750620"/>
            <a:ext cx="109862" cy="1003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0C64D382-BA6F-48AB-8BEA-C9AEEE963828}"/>
              </a:ext>
            </a:extLst>
          </p:cNvPr>
          <p:cNvCxnSpPr>
            <a:cxnSpLocks/>
          </p:cNvCxnSpPr>
          <p:nvPr/>
        </p:nvCxnSpPr>
        <p:spPr>
          <a:xfrm>
            <a:off x="2506282" y="1796936"/>
            <a:ext cx="1007615" cy="255572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8A910865-B3F3-4BEF-83BA-87EF958FAB03}"/>
              </a:ext>
            </a:extLst>
          </p:cNvPr>
          <p:cNvCxnSpPr>
            <a:cxnSpLocks/>
          </p:cNvCxnSpPr>
          <p:nvPr/>
        </p:nvCxnSpPr>
        <p:spPr>
          <a:xfrm>
            <a:off x="3513896" y="2065806"/>
            <a:ext cx="970440" cy="36888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604FE924-34EC-4FA8-A08F-B6149BBE1ADD}"/>
              </a:ext>
            </a:extLst>
          </p:cNvPr>
          <p:cNvCxnSpPr>
            <a:cxnSpLocks/>
          </p:cNvCxnSpPr>
          <p:nvPr/>
        </p:nvCxnSpPr>
        <p:spPr>
          <a:xfrm flipV="1">
            <a:off x="4484336" y="2000013"/>
            <a:ext cx="1106376" cy="127766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67FFC5AE-3926-4047-9CB9-BA78848EDE6B}"/>
              </a:ext>
            </a:extLst>
          </p:cNvPr>
          <p:cNvCxnSpPr>
            <a:cxnSpLocks/>
          </p:cNvCxnSpPr>
          <p:nvPr/>
        </p:nvCxnSpPr>
        <p:spPr>
          <a:xfrm flipV="1">
            <a:off x="5557973" y="1800806"/>
            <a:ext cx="1003180" cy="208760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Овал 35">
            <a:extLst>
              <a:ext uri="{FF2B5EF4-FFF2-40B4-BE49-F238E27FC236}">
                <a16:creationId xmlns:a16="http://schemas.microsoft.com/office/drawing/2014/main" id="{9FA3271E-F124-41A8-BB30-9756A613BB62}"/>
              </a:ext>
            </a:extLst>
          </p:cNvPr>
          <p:cNvSpPr/>
          <p:nvPr/>
        </p:nvSpPr>
        <p:spPr>
          <a:xfrm>
            <a:off x="2451350" y="1746750"/>
            <a:ext cx="109862" cy="100373"/>
          </a:xfrm>
          <a:prstGeom prst="ellipse">
            <a:avLst/>
          </a:prstGeom>
          <a:solidFill>
            <a:srgbClr val="FF0000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7C1D3F15-2977-4DAA-BCBC-A7D45436CF9D}"/>
              </a:ext>
            </a:extLst>
          </p:cNvPr>
          <p:cNvSpPr/>
          <p:nvPr/>
        </p:nvSpPr>
        <p:spPr>
          <a:xfrm>
            <a:off x="3477000" y="2008981"/>
            <a:ext cx="109862" cy="100373"/>
          </a:xfrm>
          <a:prstGeom prst="ellipse">
            <a:avLst/>
          </a:prstGeom>
          <a:solidFill>
            <a:srgbClr val="FF0000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CB213350-B114-4709-AC38-C84622036EAC}"/>
              </a:ext>
            </a:extLst>
          </p:cNvPr>
          <p:cNvSpPr/>
          <p:nvPr/>
        </p:nvSpPr>
        <p:spPr>
          <a:xfrm>
            <a:off x="4482675" y="2067787"/>
            <a:ext cx="109862" cy="100373"/>
          </a:xfrm>
          <a:prstGeom prst="ellipse">
            <a:avLst/>
          </a:prstGeom>
          <a:solidFill>
            <a:srgbClr val="FF0000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E4683E06-CC8E-4BB1-8DF7-D060D5B588B8}"/>
              </a:ext>
            </a:extLst>
          </p:cNvPr>
          <p:cNvSpPr/>
          <p:nvPr/>
        </p:nvSpPr>
        <p:spPr>
          <a:xfrm>
            <a:off x="5491945" y="1962709"/>
            <a:ext cx="109862" cy="100373"/>
          </a:xfrm>
          <a:prstGeom prst="ellipse">
            <a:avLst/>
          </a:prstGeom>
          <a:solidFill>
            <a:srgbClr val="FF0000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5BBA5B2E-A4FC-4FF2-A5E3-CCF8FBEC02D9}"/>
              </a:ext>
            </a:extLst>
          </p:cNvPr>
          <p:cNvSpPr/>
          <p:nvPr/>
        </p:nvSpPr>
        <p:spPr>
          <a:xfrm>
            <a:off x="6526199" y="1756703"/>
            <a:ext cx="109862" cy="100373"/>
          </a:xfrm>
          <a:prstGeom prst="ellipse">
            <a:avLst/>
          </a:prstGeom>
          <a:solidFill>
            <a:srgbClr val="FF0000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AE12D96E-81C6-494F-A745-3C5A8D01B003}"/>
              </a:ext>
            </a:extLst>
          </p:cNvPr>
          <p:cNvSpPr/>
          <p:nvPr/>
        </p:nvSpPr>
        <p:spPr>
          <a:xfrm>
            <a:off x="1910978" y="1573887"/>
            <a:ext cx="5465201" cy="1312045"/>
          </a:xfrm>
          <a:custGeom>
            <a:avLst/>
            <a:gdLst>
              <a:gd name="connsiteX0" fmla="*/ 0 w 7285232"/>
              <a:gd name="connsiteY0" fmla="*/ 632367 h 1264733"/>
              <a:gd name="connsiteX1" fmla="*/ 3642616 w 7285232"/>
              <a:gd name="connsiteY1" fmla="*/ 0 h 1264733"/>
              <a:gd name="connsiteX2" fmla="*/ 7285232 w 7285232"/>
              <a:gd name="connsiteY2" fmla="*/ 632367 h 1264733"/>
              <a:gd name="connsiteX3" fmla="*/ 3642616 w 7285232"/>
              <a:gd name="connsiteY3" fmla="*/ 1264734 h 1264733"/>
              <a:gd name="connsiteX4" fmla="*/ 0 w 7285232"/>
              <a:gd name="connsiteY4" fmla="*/ 632367 h 1264733"/>
              <a:gd name="connsiteX0" fmla="*/ 0 w 7285235"/>
              <a:gd name="connsiteY0" fmla="*/ 723544 h 1355911"/>
              <a:gd name="connsiteX1" fmla="*/ 3642616 w 7285235"/>
              <a:gd name="connsiteY1" fmla="*/ 91177 h 1355911"/>
              <a:gd name="connsiteX2" fmla="*/ 3666477 w 7285235"/>
              <a:gd name="connsiteY2" fmla="*/ 70702 h 1355911"/>
              <a:gd name="connsiteX3" fmla="*/ 7285232 w 7285235"/>
              <a:gd name="connsiteY3" fmla="*/ 723544 h 1355911"/>
              <a:gd name="connsiteX4" fmla="*/ 3642616 w 7285235"/>
              <a:gd name="connsiteY4" fmla="*/ 1355911 h 1355911"/>
              <a:gd name="connsiteX5" fmla="*/ 0 w 7285235"/>
              <a:gd name="connsiteY5" fmla="*/ 723544 h 1355911"/>
              <a:gd name="connsiteX0" fmla="*/ 0 w 7285241"/>
              <a:gd name="connsiteY0" fmla="*/ 920422 h 1552789"/>
              <a:gd name="connsiteX1" fmla="*/ 3642616 w 7285241"/>
              <a:gd name="connsiteY1" fmla="*/ 288055 h 1552789"/>
              <a:gd name="connsiteX2" fmla="*/ 5459766 w 7285241"/>
              <a:gd name="connsiteY2" fmla="*/ 27883 h 1552789"/>
              <a:gd name="connsiteX3" fmla="*/ 7285232 w 7285241"/>
              <a:gd name="connsiteY3" fmla="*/ 920422 h 1552789"/>
              <a:gd name="connsiteX4" fmla="*/ 3642616 w 7285241"/>
              <a:gd name="connsiteY4" fmla="*/ 1552789 h 1552789"/>
              <a:gd name="connsiteX5" fmla="*/ 0 w 7285241"/>
              <a:gd name="connsiteY5" fmla="*/ 920422 h 1552789"/>
              <a:gd name="connsiteX0" fmla="*/ 11953 w 7297194"/>
              <a:gd name="connsiteY0" fmla="*/ 908436 h 1540803"/>
              <a:gd name="connsiteX1" fmla="*/ 2589249 w 7297194"/>
              <a:gd name="connsiteY1" fmla="*/ 506889 h 1540803"/>
              <a:gd name="connsiteX2" fmla="*/ 5471719 w 7297194"/>
              <a:gd name="connsiteY2" fmla="*/ 15897 h 1540803"/>
              <a:gd name="connsiteX3" fmla="*/ 7297185 w 7297194"/>
              <a:gd name="connsiteY3" fmla="*/ 908436 h 1540803"/>
              <a:gd name="connsiteX4" fmla="*/ 3654569 w 7297194"/>
              <a:gd name="connsiteY4" fmla="*/ 1540803 h 1540803"/>
              <a:gd name="connsiteX5" fmla="*/ 11953 w 7297194"/>
              <a:gd name="connsiteY5" fmla="*/ 908436 h 1540803"/>
              <a:gd name="connsiteX0" fmla="*/ 96781 w 7382022"/>
              <a:gd name="connsiteY0" fmla="*/ 906493 h 1538860"/>
              <a:gd name="connsiteX1" fmla="*/ 1188734 w 7382022"/>
              <a:gd name="connsiteY1" fmla="*/ 448960 h 1538860"/>
              <a:gd name="connsiteX2" fmla="*/ 2674077 w 7382022"/>
              <a:gd name="connsiteY2" fmla="*/ 504946 h 1538860"/>
              <a:gd name="connsiteX3" fmla="*/ 5556547 w 7382022"/>
              <a:gd name="connsiteY3" fmla="*/ 13954 h 1538860"/>
              <a:gd name="connsiteX4" fmla="*/ 7382013 w 7382022"/>
              <a:gd name="connsiteY4" fmla="*/ 906493 h 1538860"/>
              <a:gd name="connsiteX5" fmla="*/ 3739397 w 7382022"/>
              <a:gd name="connsiteY5" fmla="*/ 1538860 h 1538860"/>
              <a:gd name="connsiteX6" fmla="*/ 96781 w 7382022"/>
              <a:gd name="connsiteY6" fmla="*/ 906493 h 1538860"/>
              <a:gd name="connsiteX0" fmla="*/ 135690 w 7420931"/>
              <a:gd name="connsiteY0" fmla="*/ 906361 h 1538728"/>
              <a:gd name="connsiteX1" fmla="*/ 961313 w 7420931"/>
              <a:gd name="connsiteY1" fmla="*/ 413318 h 1538728"/>
              <a:gd name="connsiteX2" fmla="*/ 2712986 w 7420931"/>
              <a:gd name="connsiteY2" fmla="*/ 504814 h 1538728"/>
              <a:gd name="connsiteX3" fmla="*/ 5595456 w 7420931"/>
              <a:gd name="connsiteY3" fmla="*/ 13822 h 1538728"/>
              <a:gd name="connsiteX4" fmla="*/ 7420922 w 7420931"/>
              <a:gd name="connsiteY4" fmla="*/ 906361 h 1538728"/>
              <a:gd name="connsiteX5" fmla="*/ 3778306 w 7420931"/>
              <a:gd name="connsiteY5" fmla="*/ 1538728 h 1538728"/>
              <a:gd name="connsiteX6" fmla="*/ 135690 w 7420931"/>
              <a:gd name="connsiteY6" fmla="*/ 906361 h 1538728"/>
              <a:gd name="connsiteX0" fmla="*/ 161486 w 7242541"/>
              <a:gd name="connsiteY0" fmla="*/ 924116 h 1538743"/>
              <a:gd name="connsiteX1" fmla="*/ 782923 w 7242541"/>
              <a:gd name="connsiteY1" fmla="*/ 413318 h 1538743"/>
              <a:gd name="connsiteX2" fmla="*/ 2534596 w 7242541"/>
              <a:gd name="connsiteY2" fmla="*/ 504814 h 1538743"/>
              <a:gd name="connsiteX3" fmla="*/ 5417066 w 7242541"/>
              <a:gd name="connsiteY3" fmla="*/ 13822 h 1538743"/>
              <a:gd name="connsiteX4" fmla="*/ 7242532 w 7242541"/>
              <a:gd name="connsiteY4" fmla="*/ 906361 h 1538743"/>
              <a:gd name="connsiteX5" fmla="*/ 3599916 w 7242541"/>
              <a:gd name="connsiteY5" fmla="*/ 1538728 h 1538743"/>
              <a:gd name="connsiteX6" fmla="*/ 161486 w 7242541"/>
              <a:gd name="connsiteY6" fmla="*/ 924116 h 1538743"/>
              <a:gd name="connsiteX0" fmla="*/ 161486 w 7243151"/>
              <a:gd name="connsiteY0" fmla="*/ 527842 h 1142469"/>
              <a:gd name="connsiteX1" fmla="*/ 782923 w 7243151"/>
              <a:gd name="connsiteY1" fmla="*/ 17044 h 1142469"/>
              <a:gd name="connsiteX2" fmla="*/ 2534596 w 7243151"/>
              <a:gd name="connsiteY2" fmla="*/ 108540 h 1142469"/>
              <a:gd name="connsiteX3" fmla="*/ 6642184 w 7243151"/>
              <a:gd name="connsiteY3" fmla="*/ 59917 h 1142469"/>
              <a:gd name="connsiteX4" fmla="*/ 7242532 w 7243151"/>
              <a:gd name="connsiteY4" fmla="*/ 510087 h 1142469"/>
              <a:gd name="connsiteX5" fmla="*/ 3599916 w 7243151"/>
              <a:gd name="connsiteY5" fmla="*/ 1142454 h 1142469"/>
              <a:gd name="connsiteX6" fmla="*/ 161486 w 7243151"/>
              <a:gd name="connsiteY6" fmla="*/ 527842 h 1142469"/>
              <a:gd name="connsiteX0" fmla="*/ 161486 w 7243151"/>
              <a:gd name="connsiteY0" fmla="*/ 522779 h 1137406"/>
              <a:gd name="connsiteX1" fmla="*/ 782923 w 7243151"/>
              <a:gd name="connsiteY1" fmla="*/ 11981 h 1137406"/>
              <a:gd name="connsiteX2" fmla="*/ 3573283 w 7243151"/>
              <a:gd name="connsiteY2" fmla="*/ 187168 h 1137406"/>
              <a:gd name="connsiteX3" fmla="*/ 6642184 w 7243151"/>
              <a:gd name="connsiteY3" fmla="*/ 54854 h 1137406"/>
              <a:gd name="connsiteX4" fmla="*/ 7242532 w 7243151"/>
              <a:gd name="connsiteY4" fmla="*/ 505024 h 1137406"/>
              <a:gd name="connsiteX5" fmla="*/ 3599916 w 7243151"/>
              <a:gd name="connsiteY5" fmla="*/ 1137391 h 1137406"/>
              <a:gd name="connsiteX6" fmla="*/ 161486 w 7243151"/>
              <a:gd name="connsiteY6" fmla="*/ 522779 h 1137406"/>
              <a:gd name="connsiteX0" fmla="*/ 161486 w 7242557"/>
              <a:gd name="connsiteY0" fmla="*/ 567499 h 1182126"/>
              <a:gd name="connsiteX1" fmla="*/ 782923 w 7242557"/>
              <a:gd name="connsiteY1" fmla="*/ 56701 h 1182126"/>
              <a:gd name="connsiteX2" fmla="*/ 3573283 w 7242557"/>
              <a:gd name="connsiteY2" fmla="*/ 231888 h 1182126"/>
              <a:gd name="connsiteX3" fmla="*/ 6171668 w 7242557"/>
              <a:gd name="connsiteY3" fmla="*/ 21861 h 1182126"/>
              <a:gd name="connsiteX4" fmla="*/ 7242532 w 7242557"/>
              <a:gd name="connsiteY4" fmla="*/ 549744 h 1182126"/>
              <a:gd name="connsiteX5" fmla="*/ 3599916 w 7242557"/>
              <a:gd name="connsiteY5" fmla="*/ 1182111 h 1182126"/>
              <a:gd name="connsiteX6" fmla="*/ 161486 w 7242557"/>
              <a:gd name="connsiteY6" fmla="*/ 567499 h 1182126"/>
              <a:gd name="connsiteX0" fmla="*/ 161486 w 7286943"/>
              <a:gd name="connsiteY0" fmla="*/ 567499 h 1184736"/>
              <a:gd name="connsiteX1" fmla="*/ 782923 w 7286943"/>
              <a:gd name="connsiteY1" fmla="*/ 56701 h 1184736"/>
              <a:gd name="connsiteX2" fmla="*/ 3573283 w 7286943"/>
              <a:gd name="connsiteY2" fmla="*/ 231888 h 1184736"/>
              <a:gd name="connsiteX3" fmla="*/ 6171668 w 7286943"/>
              <a:gd name="connsiteY3" fmla="*/ 21861 h 1184736"/>
              <a:gd name="connsiteX4" fmla="*/ 7286920 w 7286943"/>
              <a:gd name="connsiteY4" fmla="*/ 316603 h 1184736"/>
              <a:gd name="connsiteX5" fmla="*/ 3599916 w 7286943"/>
              <a:gd name="connsiteY5" fmla="*/ 1182111 h 1184736"/>
              <a:gd name="connsiteX6" fmla="*/ 161486 w 7286943"/>
              <a:gd name="connsiteY6" fmla="*/ 567499 h 1184736"/>
              <a:gd name="connsiteX0" fmla="*/ 161486 w 7286935"/>
              <a:gd name="connsiteY0" fmla="*/ 560753 h 1177990"/>
              <a:gd name="connsiteX1" fmla="*/ 782923 w 7286935"/>
              <a:gd name="connsiteY1" fmla="*/ 49955 h 1177990"/>
              <a:gd name="connsiteX2" fmla="*/ 3573283 w 7286935"/>
              <a:gd name="connsiteY2" fmla="*/ 225142 h 1177990"/>
              <a:gd name="connsiteX3" fmla="*/ 5131214 w 7286935"/>
              <a:gd name="connsiteY3" fmla="*/ 63478 h 1177990"/>
              <a:gd name="connsiteX4" fmla="*/ 6171668 w 7286935"/>
              <a:gd name="connsiteY4" fmla="*/ 15115 h 1177990"/>
              <a:gd name="connsiteX5" fmla="*/ 7286920 w 7286935"/>
              <a:gd name="connsiteY5" fmla="*/ 309857 h 1177990"/>
              <a:gd name="connsiteX6" fmla="*/ 3599916 w 7286935"/>
              <a:gd name="connsiteY6" fmla="*/ 1175365 h 1177990"/>
              <a:gd name="connsiteX7" fmla="*/ 161486 w 7286935"/>
              <a:gd name="connsiteY7" fmla="*/ 560753 h 1177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86935" h="1177990">
                <a:moveTo>
                  <a:pt x="161486" y="560753"/>
                </a:moveTo>
                <a:cubicBezTo>
                  <a:pt x="-308013" y="373185"/>
                  <a:pt x="353374" y="116879"/>
                  <a:pt x="782923" y="49955"/>
                </a:cubicBezTo>
                <a:cubicBezTo>
                  <a:pt x="1212472" y="-16969"/>
                  <a:pt x="2848568" y="222888"/>
                  <a:pt x="3573283" y="225142"/>
                </a:cubicBezTo>
                <a:cubicBezTo>
                  <a:pt x="4297998" y="227396"/>
                  <a:pt x="4698150" y="98483"/>
                  <a:pt x="5131214" y="63478"/>
                </a:cubicBezTo>
                <a:cubicBezTo>
                  <a:pt x="5564278" y="28474"/>
                  <a:pt x="5812384" y="-26944"/>
                  <a:pt x="6171668" y="15115"/>
                </a:cubicBezTo>
                <a:cubicBezTo>
                  <a:pt x="6530952" y="57174"/>
                  <a:pt x="7290897" y="95656"/>
                  <a:pt x="7286920" y="309857"/>
                </a:cubicBezTo>
                <a:cubicBezTo>
                  <a:pt x="7282943" y="524058"/>
                  <a:pt x="4787488" y="1133549"/>
                  <a:pt x="3599916" y="1175365"/>
                </a:cubicBezTo>
                <a:cubicBezTo>
                  <a:pt x="2412344" y="1217181"/>
                  <a:pt x="630985" y="748321"/>
                  <a:pt x="161486" y="560753"/>
                </a:cubicBezTo>
                <a:close/>
              </a:path>
            </a:pathLst>
          </a:custGeom>
          <a:solidFill>
            <a:srgbClr val="E9E3F3">
              <a:alpha val="65098"/>
            </a:srgb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1589548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47"/>
            <a:ext cx="9144000" cy="4678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8766" tIns="48766" rIns="48766" bIns="48766" numCol="1" spcCol="38100" rtlCol="0" anchor="t">
            <a:spAutoFit/>
          </a:bodyPr>
          <a:lstStyle/>
          <a:p>
            <a:pPr algn="ctr" defTabSz="975360" rtl="0" hangingPunct="0">
              <a:buClrTx/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+mj-lt"/>
                <a:cs typeface="Aharoni" panose="02010803020104030203" pitchFamily="2" charset="-79"/>
                <a:sym typeface="Helvetica"/>
              </a:rPr>
              <a:t>Варианты слухопротезирования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1" y="1059582"/>
            <a:ext cx="889568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Заушные слуховые аппараты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ru-RU" sz="1800" dirty="0" err="1">
                <a:solidFill>
                  <a:schemeClr val="accent1">
                    <a:lumMod val="50000"/>
                  </a:schemeClr>
                </a:solidFill>
              </a:rPr>
              <a:t>Внутриушные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слуховые аппараты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Вибрационные слуховые аппараты</a:t>
            </a:r>
          </a:p>
          <a:p>
            <a:pPr lvl="0"/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Карманные слуховые аппараты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 Очковые слуховые аппараты</a:t>
            </a:r>
          </a:p>
          <a:p>
            <a:pPr lvl="0"/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648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11504"/>
            <a:ext cx="9143999" cy="8371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8766" tIns="48766" rIns="48766" bIns="48766" numCol="1" spcCol="38100" rtlCol="0" anchor="t">
            <a:spAutoFit/>
          </a:bodyPr>
          <a:lstStyle/>
          <a:p>
            <a:pPr algn="ctr" defTabSz="975360" hangingPunct="0"/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+mj-lt"/>
                <a:cs typeface="Aharoni" panose="02010803020104030203" pitchFamily="2" charset="-79"/>
                <a:sym typeface="Helvetica"/>
              </a:rPr>
              <a:t>Кохлеарная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+mj-lt"/>
                <a:cs typeface="Aharoni" panose="02010803020104030203" pitchFamily="2" charset="-79"/>
                <a:sym typeface="Helvetica"/>
              </a:rPr>
              <a:t> имплантация как метод реабилитации глухих детей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005577"/>
            <a:ext cx="880138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В наши дни появился и успешно используется способ помочь глухим детям слышать — это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кохлеарная имплантация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. Во время операции в улитку вживляют специальные электроды.</a:t>
            </a:r>
          </a:p>
          <a:p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Благодаря этому слух у ребёнка меняется кардинально и становится почти нормальным. С имплантом он способен улавливать звуки громкостью 30–40 дБ — это соответствует самой лёгкой степени тугоухости (первая степень по международным стандартам).</a:t>
            </a:r>
          </a:p>
          <a:p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Такой уровень слуха позволяет ребёнку чётко различать речь. А значит, он может развиваться естественным путём — учиться говорить и общаться, как слышащие дети, а не переходить на жестовый язык. Кохлеарный имплант открывает ребёнку дорогу в мир звучащей речи.</a:t>
            </a:r>
          </a:p>
        </p:txBody>
      </p:sp>
    </p:spTree>
    <p:extLst>
      <p:ext uri="{BB962C8B-B14F-4D97-AF65-F5344CB8AC3E}">
        <p14:creationId xmlns:p14="http://schemas.microsoft.com/office/powerpoint/2010/main" val="154945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11504"/>
            <a:ext cx="9143999" cy="9294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8766" tIns="48766" rIns="48766" bIns="48766" numCol="1" spcCol="38100" rtlCol="0" anchor="t">
            <a:spAutoFit/>
          </a:bodyPr>
          <a:lstStyle/>
          <a:p>
            <a:pPr algn="ctr" defTabSz="975360" hangingPunct="0"/>
            <a:r>
              <a:rPr lang="ru-RU" sz="2700" b="1" dirty="0">
                <a:solidFill>
                  <a:schemeClr val="accent5">
                    <a:lumMod val="75000"/>
                  </a:schemeClr>
                </a:solidFill>
                <a:latin typeface="+mj-lt"/>
                <a:cs typeface="Aharoni" panose="02010803020104030203" pitchFamily="2" charset="-79"/>
                <a:sym typeface="Helvetica"/>
              </a:rPr>
              <a:t>Психологические особенности детей с нарушениями слуха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7527" y="774816"/>
            <a:ext cx="87489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b="1" dirty="0">
                <a:solidFill>
                  <a:schemeClr val="accent1">
                    <a:lumMod val="50000"/>
                  </a:schemeClr>
                </a:solidFill>
              </a:rPr>
              <a:t>Внимание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pPr algn="just"/>
            <a:r>
              <a:rPr lang="ru-RU" sz="1500" dirty="0">
                <a:solidFill>
                  <a:schemeClr val="accent1">
                    <a:lumMod val="50000"/>
                  </a:schemeClr>
                </a:solidFill>
              </a:rPr>
              <a:t>Сниженный объём внимания</a:t>
            </a:r>
          </a:p>
          <a:p>
            <a:pPr algn="just"/>
            <a:r>
              <a:rPr lang="ru-RU" sz="1500" dirty="0">
                <a:solidFill>
                  <a:schemeClr val="accent1">
                    <a:lumMod val="50000"/>
                  </a:schemeClr>
                </a:solidFill>
              </a:rPr>
              <a:t>Низкая скорость переключения между действиями</a:t>
            </a:r>
          </a:p>
          <a:p>
            <a:pPr algn="just"/>
            <a:r>
              <a:rPr lang="ru-RU" sz="1500" dirty="0">
                <a:solidFill>
                  <a:schemeClr val="accent1">
                    <a:lumMod val="50000"/>
                  </a:schemeClr>
                </a:solidFill>
              </a:rPr>
              <a:t>Меньшая устойчивость → быстрая утомляемость</a:t>
            </a:r>
          </a:p>
          <a:p>
            <a:pPr algn="just"/>
            <a:r>
              <a:rPr lang="ru-RU" sz="1500" dirty="0">
                <a:solidFill>
                  <a:schemeClr val="accent1">
                    <a:lumMod val="50000"/>
                  </a:schemeClr>
                </a:solidFill>
              </a:rPr>
              <a:t>Причина: информация воспринимается на </a:t>
            </a:r>
            <a:r>
              <a:rPr lang="ru-RU" sz="1500" dirty="0" err="1">
                <a:solidFill>
                  <a:schemeClr val="accent1">
                    <a:lumMod val="50000"/>
                  </a:schemeClr>
                </a:solidFill>
              </a:rPr>
              <a:t>слухо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</a:rPr>
              <a:t>-зрительной основе (высокая нагрузка)</a:t>
            </a:r>
          </a:p>
          <a:p>
            <a:pPr algn="just"/>
            <a:endParaRPr lang="ru-RU" sz="15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ru-RU" sz="1500" b="1" dirty="0">
                <a:solidFill>
                  <a:schemeClr val="accent1">
                    <a:lumMod val="50000"/>
                  </a:schemeClr>
                </a:solidFill>
              </a:rPr>
              <a:t>Память</a:t>
            </a:r>
          </a:p>
          <a:p>
            <a:pPr algn="just"/>
            <a:r>
              <a:rPr lang="ru-RU" sz="1500" dirty="0">
                <a:solidFill>
                  <a:schemeClr val="accent1">
                    <a:lumMod val="50000"/>
                  </a:schemeClr>
                </a:solidFill>
              </a:rPr>
              <a:t>Преобладание образной памяти над словесной</a:t>
            </a:r>
          </a:p>
          <a:p>
            <a:pPr algn="just"/>
            <a:r>
              <a:rPr lang="ru-RU" sz="1500" dirty="0">
                <a:solidFill>
                  <a:schemeClr val="accent1">
                    <a:lumMod val="50000"/>
                  </a:schemeClr>
                </a:solidFill>
              </a:rPr>
              <a:t>Уровень словесной памяти зависит от словарного запаса</a:t>
            </a:r>
          </a:p>
          <a:p>
            <a:pPr algn="just"/>
            <a:r>
              <a:rPr lang="ru-RU" sz="1500" dirty="0">
                <a:solidFill>
                  <a:schemeClr val="accent1">
                    <a:lumMod val="50000"/>
                  </a:schemeClr>
                </a:solidFill>
              </a:rPr>
              <a:t>Требуется больше времени на запоминание</a:t>
            </a:r>
          </a:p>
          <a:p>
            <a:pPr algn="just"/>
            <a:r>
              <a:rPr lang="ru-RU" sz="1500" dirty="0">
                <a:solidFill>
                  <a:schemeClr val="accent1">
                    <a:lumMod val="50000"/>
                  </a:schemeClr>
                </a:solidFill>
              </a:rPr>
              <a:t>Объём словесной памяти меньше, чем у слышащих сверстников.</a:t>
            </a:r>
          </a:p>
          <a:p>
            <a:pPr algn="just"/>
            <a:endParaRPr lang="ru-RU" sz="15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ru-RU" sz="1500" b="1" dirty="0">
                <a:solidFill>
                  <a:schemeClr val="accent1">
                    <a:lumMod val="50000"/>
                  </a:schemeClr>
                </a:solidFill>
              </a:rPr>
              <a:t>Эмоциональная сфера </a:t>
            </a:r>
          </a:p>
          <a:p>
            <a:pPr algn="just"/>
            <a:r>
              <a:rPr lang="ru-RU" sz="1500" dirty="0">
                <a:solidFill>
                  <a:schemeClr val="accent1">
                    <a:lumMod val="50000"/>
                  </a:schemeClr>
                </a:solidFill>
              </a:rPr>
              <a:t>Трудности в понимании эмоций окружающих</a:t>
            </a:r>
          </a:p>
          <a:p>
            <a:pPr algn="just"/>
            <a:r>
              <a:rPr lang="ru-RU" sz="1500" dirty="0">
                <a:solidFill>
                  <a:schemeClr val="accent1">
                    <a:lumMod val="50000"/>
                  </a:schemeClr>
                </a:solidFill>
              </a:rPr>
              <a:t>Проблемы с дифференциацией тонких эмоциональных оттенков</a:t>
            </a:r>
          </a:p>
          <a:p>
            <a:pPr algn="just"/>
            <a:r>
              <a:rPr lang="ru-RU" sz="1500" dirty="0">
                <a:solidFill>
                  <a:schemeClr val="accent1">
                    <a:lumMod val="50000"/>
                  </a:schemeClr>
                </a:solidFill>
              </a:rPr>
              <a:t>Сниженная способность к сопереживанию</a:t>
            </a:r>
          </a:p>
        </p:txBody>
      </p:sp>
    </p:spTree>
    <p:extLst>
      <p:ext uri="{BB962C8B-B14F-4D97-AF65-F5344CB8AC3E}">
        <p14:creationId xmlns:p14="http://schemas.microsoft.com/office/powerpoint/2010/main" val="262472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11504"/>
            <a:ext cx="9143999" cy="5601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8766" tIns="48766" rIns="48766" bIns="48766" numCol="1" spcCol="38100" rtlCol="0" anchor="t">
            <a:spAutoFit/>
          </a:bodyPr>
          <a:lstStyle/>
          <a:p>
            <a:pPr algn="ctr" defTabSz="975360" hangingPunct="0"/>
            <a:r>
              <a:rPr lang="ru-RU" sz="3000" b="1" dirty="0">
                <a:solidFill>
                  <a:schemeClr val="accent5">
                    <a:lumMod val="75000"/>
                  </a:schemeClr>
                </a:solidFill>
                <a:latin typeface="+mj-lt"/>
                <a:cs typeface="Aharoni" panose="02010803020104030203" pitchFamily="2" charset="-79"/>
                <a:sym typeface="Helvetica"/>
              </a:rPr>
              <a:t>О роли зрения при нарушении слуха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7351" y="1225299"/>
            <a:ext cx="846929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just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Чем сильнее снижен слух, тем активнее ребёнок использует зрение для восприятия речи</a:t>
            </a:r>
          </a:p>
          <a:p>
            <a:pPr marL="257175" indent="-257175" algn="just">
              <a:buFont typeface="Wingdings" panose="05000000000000000000" pitchFamily="2" charset="2"/>
              <a:buChar char="Ø"/>
            </a:pP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257175" indent="-257175" algn="just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accent1">
                    <a:lumMod val="50000"/>
                  </a:schemeClr>
                </a:solidFill>
              </a:rPr>
              <a:t>При глухоте и противопоказаниях к звукоусилению (без слухового аппарата) зрение становится единственным каналом получения речевой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529178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"/>
            <a:ext cx="9143999" cy="6063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8766" tIns="48766" rIns="48766" bIns="48766" numCol="1" spcCol="38100" rtlCol="0" anchor="t">
            <a:spAutoFit/>
          </a:bodyPr>
          <a:lstStyle/>
          <a:p>
            <a:pPr algn="ctr" defTabSz="975360" hangingPunct="0"/>
            <a:r>
              <a:rPr lang="ru-RU" sz="3300" b="1" dirty="0">
                <a:solidFill>
                  <a:schemeClr val="accent5">
                    <a:lumMod val="75000"/>
                  </a:schemeClr>
                </a:solidFill>
                <a:latin typeface="+mj-lt"/>
                <a:cs typeface="Aharoni" panose="02010803020104030203" pitchFamily="2" charset="-79"/>
                <a:sym typeface="Helvetica"/>
              </a:rPr>
              <a:t>Дактилология и жестовая речь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97D4CC-5693-4597-A64E-9E3687BD2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90" y="560149"/>
            <a:ext cx="3025533" cy="444220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497053-E316-4D4E-86D8-C5DB2CFE3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3374" y="606315"/>
            <a:ext cx="3382809" cy="437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4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13</a:t>
            </a:fld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title"/>
          </p:nvPr>
        </p:nvSpPr>
        <p:spPr bwMode="auto">
          <a:xfrm>
            <a:off x="540000" y="620050"/>
            <a:ext cx="810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rmAutofit fontScale="90000"/>
          </a:bodyPr>
          <a:lstStyle/>
          <a:p>
            <a: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b="1" dirty="0"/>
              <a:t>Рекомендации по обучению детей с нарушениями слуха.</a:t>
            </a:r>
            <a:br>
              <a:rPr lang="ru-RU" dirty="0"/>
            </a:br>
            <a:r>
              <a:rPr lang="ru-RU" dirty="0"/>
              <a:t>Создание адекватных условий звукоусиления</a:t>
            </a:r>
            <a:endParaRPr dirty="0"/>
          </a:p>
        </p:txBody>
      </p:sp>
      <p:sp>
        <p:nvSpPr>
          <p:cNvPr id="184" name="Google Shape;184;p16"/>
          <p:cNvSpPr txBox="1">
            <a:spLocks noGrp="1"/>
          </p:cNvSpPr>
          <p:nvPr>
            <p:ph type="body" idx="2"/>
          </p:nvPr>
        </p:nvSpPr>
        <p:spPr bwMode="auto">
          <a:xfrm>
            <a:off x="543239" y="2542783"/>
            <a:ext cx="8100000" cy="1591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742950" indent="-285750">
              <a:defRPr/>
            </a:pPr>
            <a:r>
              <a:rPr lang="ru-RU" sz="1400" dirty="0"/>
              <a:t>Расположение в классе</a:t>
            </a:r>
          </a:p>
          <a:p>
            <a:pPr marL="742950" indent="-285750">
              <a:defRPr/>
            </a:pPr>
            <a:r>
              <a:rPr lang="ru-RU" sz="1400" dirty="0"/>
              <a:t>Режим работы СА</a:t>
            </a:r>
          </a:p>
          <a:p>
            <a:pPr marL="742950" indent="-285750">
              <a:defRPr/>
            </a:pPr>
            <a:r>
              <a:rPr lang="ru-RU" sz="1400" dirty="0"/>
              <a:t>Тренировка восприятия речи на слух и </a:t>
            </a:r>
            <a:r>
              <a:rPr lang="ru-RU" sz="1400" dirty="0" err="1"/>
              <a:t>слухозрительно</a:t>
            </a:r>
            <a:endParaRPr lang="ru-RU" sz="1400" dirty="0"/>
          </a:p>
          <a:p>
            <a:pPr marL="742950" indent="-285750">
              <a:defRPr/>
            </a:pPr>
            <a:r>
              <a:rPr lang="ru-RU" sz="1400" dirty="0"/>
              <a:t>Использование радиосистемы</a:t>
            </a:r>
          </a:p>
          <a:p>
            <a:pPr marL="742950" indent="-285750">
              <a:defRPr/>
            </a:pPr>
            <a:endParaRPr sz="1400" dirty="0"/>
          </a:p>
          <a:p>
            <a:pPr marL="457200" lvl="0" indent="0" algn="l">
              <a:lnSpc>
                <a:spcPct val="100000"/>
              </a:lnSpc>
              <a:spcAft>
                <a:spcPts val="1200"/>
              </a:spcAft>
              <a:buSzPts val="1200"/>
              <a:buNone/>
              <a:defRPr/>
            </a:pPr>
            <a:endParaRPr sz="1400" dirty="0"/>
          </a:p>
        </p:txBody>
      </p:sp>
      <p:sp>
        <p:nvSpPr>
          <p:cNvPr id="187" name="Google Shape;187;p16"/>
          <p:cNvSpPr/>
          <p:nvPr/>
        </p:nvSpPr>
        <p:spPr bwMode="auto">
          <a:xfrm rot="16200000">
            <a:off x="4534545" y="147555"/>
            <a:ext cx="113774" cy="8088229"/>
          </a:xfrm>
          <a:prstGeom prst="rect">
            <a:avLst/>
          </a:prstGeom>
          <a:gradFill>
            <a:gsLst>
              <a:gs pos="0">
                <a:srgbClr val="FF9200"/>
              </a:gs>
              <a:gs pos="100000">
                <a:srgbClr val="FFD20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Onest"/>
              <a:ea typeface="Onest"/>
              <a:cs typeface="Ones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14</a:t>
            </a:fld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title"/>
          </p:nvPr>
        </p:nvSpPr>
        <p:spPr bwMode="auto">
          <a:xfrm>
            <a:off x="540000" y="620050"/>
            <a:ext cx="810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rmAutofit fontScale="90000"/>
          </a:bodyPr>
          <a:lstStyle/>
          <a:p>
            <a: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b="1" dirty="0"/>
              <a:t>Рекомендации по обучению детей с нарушениями слуха.</a:t>
            </a:r>
            <a:br>
              <a:rPr lang="ru-RU" b="1" dirty="0"/>
            </a:br>
            <a:r>
              <a:rPr lang="ru-RU" dirty="0"/>
              <a:t>Создание условий для </a:t>
            </a:r>
            <a:r>
              <a:rPr lang="ru-RU" dirty="0" err="1"/>
              <a:t>слухозрительного</a:t>
            </a:r>
            <a:r>
              <a:rPr lang="ru-RU" dirty="0"/>
              <a:t> восприятия речи</a:t>
            </a:r>
            <a:endParaRPr dirty="0"/>
          </a:p>
        </p:txBody>
      </p:sp>
      <p:sp>
        <p:nvSpPr>
          <p:cNvPr id="184" name="Google Shape;184;p16"/>
          <p:cNvSpPr txBox="1">
            <a:spLocks noGrp="1"/>
          </p:cNvSpPr>
          <p:nvPr>
            <p:ph type="body" idx="2"/>
          </p:nvPr>
        </p:nvSpPr>
        <p:spPr bwMode="auto">
          <a:xfrm>
            <a:off x="522000" y="2398592"/>
            <a:ext cx="8100000" cy="1437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742950" indent="-285750">
              <a:defRPr/>
            </a:pPr>
            <a:r>
              <a:rPr lang="ru-RU" sz="1400" dirty="0"/>
              <a:t>Расположение ребенка в классе с учетом особенностей восприятия речи</a:t>
            </a:r>
          </a:p>
          <a:p>
            <a:pPr marL="742950" indent="-285750">
              <a:defRPr/>
            </a:pPr>
            <a:r>
              <a:rPr lang="ru-RU" sz="1400" dirty="0"/>
              <a:t>Возможность видеть лицо говорящего</a:t>
            </a:r>
          </a:p>
          <a:p>
            <a:pPr marL="742950" indent="-285750">
              <a:defRPr/>
            </a:pPr>
            <a:r>
              <a:rPr lang="ru-RU" sz="1400" dirty="0"/>
              <a:t>Соблюдения требований к речи учителя</a:t>
            </a:r>
            <a:endParaRPr sz="1400" dirty="0"/>
          </a:p>
          <a:p>
            <a:pPr marL="457200" lvl="0" indent="0" algn="l">
              <a:lnSpc>
                <a:spcPct val="100000"/>
              </a:lnSpc>
              <a:spcAft>
                <a:spcPts val="1200"/>
              </a:spcAft>
              <a:buSzPts val="1200"/>
              <a:buNone/>
              <a:defRPr/>
            </a:pPr>
            <a:endParaRPr sz="1400" dirty="0"/>
          </a:p>
        </p:txBody>
      </p:sp>
      <p:sp>
        <p:nvSpPr>
          <p:cNvPr id="187" name="Google Shape;187;p16"/>
          <p:cNvSpPr/>
          <p:nvPr/>
        </p:nvSpPr>
        <p:spPr bwMode="auto">
          <a:xfrm rot="16200000">
            <a:off x="4454771" y="536223"/>
            <a:ext cx="113774" cy="8088229"/>
          </a:xfrm>
          <a:prstGeom prst="rect">
            <a:avLst/>
          </a:prstGeom>
          <a:gradFill>
            <a:gsLst>
              <a:gs pos="0">
                <a:srgbClr val="FF9200"/>
              </a:gs>
              <a:gs pos="100000">
                <a:srgbClr val="FFD20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Onest"/>
              <a:ea typeface="Onest"/>
              <a:cs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3156953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15</a:t>
            </a:fld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title"/>
          </p:nvPr>
        </p:nvSpPr>
        <p:spPr bwMode="auto">
          <a:xfrm>
            <a:off x="540000" y="620050"/>
            <a:ext cx="810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rmAutofit fontScale="90000"/>
          </a:bodyPr>
          <a:lstStyle/>
          <a:p>
            <a: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b="1" dirty="0"/>
              <a:t>Рекомендации по обучению детей с нарушениями слуха.</a:t>
            </a:r>
            <a:br>
              <a:rPr lang="ru-RU" b="1" dirty="0"/>
            </a:br>
            <a:r>
              <a:rPr lang="ru-RU" dirty="0"/>
              <a:t>Организация работы с классом</a:t>
            </a:r>
            <a:endParaRPr dirty="0"/>
          </a:p>
        </p:txBody>
      </p:sp>
      <p:sp>
        <p:nvSpPr>
          <p:cNvPr id="184" name="Google Shape;184;p16"/>
          <p:cNvSpPr txBox="1">
            <a:spLocks noGrp="1"/>
          </p:cNvSpPr>
          <p:nvPr>
            <p:ph type="body" idx="2"/>
          </p:nvPr>
        </p:nvSpPr>
        <p:spPr bwMode="auto">
          <a:xfrm>
            <a:off x="540000" y="1995686"/>
            <a:ext cx="8100000" cy="1965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742950" indent="-285750">
              <a:defRPr/>
            </a:pPr>
            <a:r>
              <a:rPr lang="ru-RU" sz="1400" dirty="0"/>
              <a:t>Предъявление инструкций</a:t>
            </a:r>
          </a:p>
          <a:p>
            <a:pPr marL="742950" indent="-285750">
              <a:defRPr/>
            </a:pPr>
            <a:r>
              <a:rPr lang="ru-RU" sz="1400" dirty="0"/>
              <a:t>Отработка речевого материала</a:t>
            </a:r>
          </a:p>
          <a:p>
            <a:pPr marL="742950" indent="-285750">
              <a:defRPr/>
            </a:pPr>
            <a:r>
              <a:rPr lang="ru-RU" sz="1400" dirty="0"/>
              <a:t>Особенности проведения контрольных работ</a:t>
            </a:r>
          </a:p>
          <a:p>
            <a:pPr marL="742950" indent="-285750">
              <a:defRPr/>
            </a:pPr>
            <a:r>
              <a:rPr lang="ru-RU" sz="1400" dirty="0"/>
              <a:t>Учет слуховых и произносительных возможностей ребенка при фронтальной работе</a:t>
            </a:r>
          </a:p>
          <a:p>
            <a:pPr marL="742950" indent="-285750">
              <a:defRPr/>
            </a:pPr>
            <a:r>
              <a:rPr lang="ru-RU" sz="1400" dirty="0"/>
              <a:t>Использование письменной речи</a:t>
            </a:r>
            <a:endParaRPr sz="1400" dirty="0"/>
          </a:p>
        </p:txBody>
      </p:sp>
      <p:sp>
        <p:nvSpPr>
          <p:cNvPr id="187" name="Google Shape;187;p16"/>
          <p:cNvSpPr/>
          <p:nvPr/>
        </p:nvSpPr>
        <p:spPr bwMode="auto">
          <a:xfrm rot="16200000">
            <a:off x="4533112" y="-26219"/>
            <a:ext cx="113774" cy="8088229"/>
          </a:xfrm>
          <a:prstGeom prst="rect">
            <a:avLst/>
          </a:prstGeom>
          <a:gradFill>
            <a:gsLst>
              <a:gs pos="0">
                <a:srgbClr val="FF9200"/>
              </a:gs>
              <a:gs pos="100000">
                <a:srgbClr val="FFD20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Onest"/>
              <a:ea typeface="Onest"/>
              <a:cs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1566341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16</a:t>
            </a:fld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title"/>
          </p:nvPr>
        </p:nvSpPr>
        <p:spPr bwMode="auto">
          <a:xfrm>
            <a:off x="540000" y="620050"/>
            <a:ext cx="810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rmAutofit fontScale="90000"/>
          </a:bodyPr>
          <a:lstStyle/>
          <a:p>
            <a: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b="1" dirty="0"/>
              <a:t>Методические рекомендации по отдельным школьным предметам.</a:t>
            </a:r>
            <a:br>
              <a:rPr lang="ru-RU" b="1" dirty="0"/>
            </a:br>
            <a:r>
              <a:rPr lang="ru-RU" dirty="0"/>
              <a:t>Уроки русского языка</a:t>
            </a:r>
            <a:endParaRPr dirty="0"/>
          </a:p>
        </p:txBody>
      </p:sp>
      <p:sp>
        <p:nvSpPr>
          <p:cNvPr id="184" name="Google Shape;184;p16"/>
          <p:cNvSpPr txBox="1">
            <a:spLocks noGrp="1"/>
          </p:cNvSpPr>
          <p:nvPr>
            <p:ph type="body" idx="2"/>
          </p:nvPr>
        </p:nvSpPr>
        <p:spPr bwMode="auto">
          <a:xfrm>
            <a:off x="540000" y="1995686"/>
            <a:ext cx="8100000" cy="1965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648000" indent="-285750">
              <a:defRPr/>
            </a:pPr>
            <a:r>
              <a:rPr lang="ru-RU" sz="1400" dirty="0"/>
              <a:t> Изменение языковых упражнений</a:t>
            </a:r>
          </a:p>
          <a:p>
            <a:pPr marL="648000" indent="-285750">
              <a:defRPr/>
            </a:pPr>
            <a:r>
              <a:rPr lang="ru-RU" sz="1400" dirty="0"/>
              <a:t> Не перегружать формально-языковыми упражнениями</a:t>
            </a:r>
          </a:p>
          <a:p>
            <a:pPr marL="648000" indent="-285750">
              <a:defRPr/>
            </a:pPr>
            <a:r>
              <a:rPr lang="ru-RU" sz="1400" dirty="0"/>
              <a:t> Коррекция звукобуквенного состава слов</a:t>
            </a:r>
          </a:p>
        </p:txBody>
      </p:sp>
      <p:sp>
        <p:nvSpPr>
          <p:cNvPr id="187" name="Google Shape;187;p16"/>
          <p:cNvSpPr/>
          <p:nvPr/>
        </p:nvSpPr>
        <p:spPr bwMode="auto">
          <a:xfrm rot="16200000">
            <a:off x="4533112" y="-26219"/>
            <a:ext cx="113774" cy="8088229"/>
          </a:xfrm>
          <a:prstGeom prst="rect">
            <a:avLst/>
          </a:prstGeom>
          <a:gradFill>
            <a:gsLst>
              <a:gs pos="0">
                <a:srgbClr val="FF9200"/>
              </a:gs>
              <a:gs pos="100000">
                <a:srgbClr val="FFD20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Onest"/>
              <a:ea typeface="Onest"/>
              <a:cs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10729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17</a:t>
            </a:fld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title"/>
          </p:nvPr>
        </p:nvSpPr>
        <p:spPr bwMode="auto">
          <a:xfrm>
            <a:off x="540000" y="620050"/>
            <a:ext cx="810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rmAutofit fontScale="90000"/>
          </a:bodyPr>
          <a:lstStyle/>
          <a:p>
            <a: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b="1" dirty="0"/>
              <a:t>Методические рекомендации по отдельным школьным предметам.</a:t>
            </a:r>
            <a:br>
              <a:rPr lang="ru-RU" b="1" dirty="0"/>
            </a:br>
            <a:r>
              <a:rPr lang="ru-RU" dirty="0"/>
              <a:t>Написание диктантов и изложений</a:t>
            </a:r>
            <a:endParaRPr dirty="0"/>
          </a:p>
        </p:txBody>
      </p:sp>
      <p:sp>
        <p:nvSpPr>
          <p:cNvPr id="184" name="Google Shape;184;p16"/>
          <p:cNvSpPr txBox="1">
            <a:spLocks noGrp="1"/>
          </p:cNvSpPr>
          <p:nvPr>
            <p:ph type="body" idx="2"/>
          </p:nvPr>
        </p:nvSpPr>
        <p:spPr bwMode="auto">
          <a:xfrm>
            <a:off x="534114" y="1674816"/>
            <a:ext cx="8100000" cy="1965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indent="0" algn="ctr">
              <a:buNone/>
              <a:defRPr/>
            </a:pPr>
            <a:r>
              <a:rPr lang="ru-RU" sz="1400" dirty="0"/>
              <a:t>Диктант</a:t>
            </a:r>
          </a:p>
          <a:p>
            <a:pPr marL="0" indent="-285750">
              <a:defRPr/>
            </a:pPr>
            <a:r>
              <a:rPr lang="ru-RU" sz="1400" dirty="0"/>
              <a:t>Ребенок должен видеть лицо говорящего</a:t>
            </a:r>
          </a:p>
          <a:p>
            <a:pPr marL="0" indent="-285750">
              <a:defRPr/>
            </a:pPr>
            <a:r>
              <a:rPr lang="ru-RU" sz="1400" dirty="0"/>
              <a:t>Ребенок должен знать тему диктуемого текста</a:t>
            </a:r>
          </a:p>
          <a:p>
            <a:pPr marL="0" indent="-285750">
              <a:defRPr/>
            </a:pPr>
            <a:r>
              <a:rPr lang="ru-RU" sz="1400" dirty="0"/>
              <a:t>Заранее познакомить со сложными по звуко-</a:t>
            </a:r>
            <a:r>
              <a:rPr lang="ru-RU" sz="1400" dirty="0" err="1"/>
              <a:t>бувенныму</a:t>
            </a:r>
            <a:r>
              <a:rPr lang="ru-RU" sz="1400" dirty="0"/>
              <a:t> составу словами и словосочетаниями</a:t>
            </a:r>
          </a:p>
          <a:p>
            <a:pPr marL="0" indent="-285750">
              <a:defRPr/>
            </a:pPr>
            <a:r>
              <a:rPr lang="ru-RU" sz="1400" dirty="0"/>
              <a:t>Участие в работе над ошибками</a:t>
            </a:r>
          </a:p>
          <a:p>
            <a:pPr marL="0" indent="0">
              <a:buNone/>
              <a:defRPr/>
            </a:pPr>
            <a:endParaRPr lang="ru-RU" sz="1400" dirty="0"/>
          </a:p>
          <a:p>
            <a:pPr marL="0" indent="0" algn="ctr">
              <a:buNone/>
              <a:defRPr/>
            </a:pPr>
            <a:r>
              <a:rPr lang="ru-RU" sz="1400" dirty="0"/>
              <a:t>Изложение</a:t>
            </a:r>
          </a:p>
          <a:p>
            <a:pPr marL="0" indent="-285750">
              <a:defRPr/>
            </a:pPr>
            <a:r>
              <a:rPr lang="ru-RU" sz="1400" dirty="0"/>
              <a:t>Дать ознакомиться с текстом для однократного прочтения про себя</a:t>
            </a:r>
          </a:p>
          <a:p>
            <a:pPr marL="0" indent="-285750">
              <a:defRPr/>
            </a:pPr>
            <a:r>
              <a:rPr lang="ru-RU" sz="1400" dirty="0"/>
              <a:t>Заранее объяснить слова, которые ребенок не знает</a:t>
            </a:r>
          </a:p>
          <a:p>
            <a:pPr marL="0" indent="-285750">
              <a:defRPr/>
            </a:pPr>
            <a:r>
              <a:rPr lang="ru-RU" sz="1400" dirty="0"/>
              <a:t>Подготовить вопросы по тексту</a:t>
            </a:r>
          </a:p>
        </p:txBody>
      </p:sp>
      <p:sp>
        <p:nvSpPr>
          <p:cNvPr id="187" name="Google Shape;187;p16"/>
          <p:cNvSpPr/>
          <p:nvPr/>
        </p:nvSpPr>
        <p:spPr bwMode="auto">
          <a:xfrm rot="16200000">
            <a:off x="4536055" y="-949603"/>
            <a:ext cx="113774" cy="8088229"/>
          </a:xfrm>
          <a:prstGeom prst="rect">
            <a:avLst/>
          </a:prstGeom>
          <a:gradFill>
            <a:gsLst>
              <a:gs pos="0">
                <a:srgbClr val="FF9200"/>
              </a:gs>
              <a:gs pos="100000">
                <a:srgbClr val="FFD20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Onest"/>
              <a:ea typeface="Onest"/>
              <a:cs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1423037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18</a:t>
            </a:fld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title"/>
          </p:nvPr>
        </p:nvSpPr>
        <p:spPr bwMode="auto">
          <a:xfrm>
            <a:off x="540000" y="620050"/>
            <a:ext cx="810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rmAutofit fontScale="90000"/>
          </a:bodyPr>
          <a:lstStyle/>
          <a:p>
            <a: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b="1" dirty="0"/>
              <a:t>Методические рекомендации по отдельным школьным предметам.</a:t>
            </a:r>
            <a:br>
              <a:rPr lang="ru-RU" b="1" dirty="0"/>
            </a:br>
            <a:r>
              <a:rPr lang="ru-RU" dirty="0"/>
              <a:t>Уроки чтения</a:t>
            </a:r>
            <a:endParaRPr dirty="0"/>
          </a:p>
        </p:txBody>
      </p:sp>
      <p:sp>
        <p:nvSpPr>
          <p:cNvPr id="184" name="Google Shape;184;p16"/>
          <p:cNvSpPr txBox="1">
            <a:spLocks noGrp="1"/>
          </p:cNvSpPr>
          <p:nvPr>
            <p:ph type="body" idx="2"/>
          </p:nvPr>
        </p:nvSpPr>
        <p:spPr bwMode="auto">
          <a:xfrm>
            <a:off x="554614" y="1860806"/>
            <a:ext cx="8100000" cy="1040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285750" indent="-285750">
              <a:defRPr/>
            </a:pPr>
            <a:r>
              <a:rPr lang="ru-RU" sz="1400" dirty="0"/>
              <a:t>Обеспечение опережающей подготовки</a:t>
            </a:r>
          </a:p>
          <a:p>
            <a:pPr marL="285750" indent="-285750">
              <a:defRPr/>
            </a:pPr>
            <a:r>
              <a:rPr lang="ru-RU" sz="1400" dirty="0"/>
              <a:t>Заранее познакомить с содержанием сказки, рассказа и т.п.</a:t>
            </a:r>
          </a:p>
          <a:p>
            <a:pPr marL="285750" indent="-285750">
              <a:defRPr/>
            </a:pPr>
            <a:r>
              <a:rPr lang="ru-RU" sz="1400" dirty="0"/>
              <a:t>Введение в исторический контекст</a:t>
            </a:r>
          </a:p>
          <a:p>
            <a:pPr marL="285750" indent="-285750">
              <a:defRPr/>
            </a:pPr>
            <a:r>
              <a:rPr lang="ru-RU" sz="1400" dirty="0"/>
              <a:t>Обучение контекстному чтению</a:t>
            </a:r>
          </a:p>
        </p:txBody>
      </p:sp>
      <p:sp>
        <p:nvSpPr>
          <p:cNvPr id="187" name="Google Shape;187;p16"/>
          <p:cNvSpPr/>
          <p:nvPr/>
        </p:nvSpPr>
        <p:spPr bwMode="auto">
          <a:xfrm rot="16200000">
            <a:off x="4553613" y="536223"/>
            <a:ext cx="113774" cy="8088229"/>
          </a:xfrm>
          <a:prstGeom prst="rect">
            <a:avLst/>
          </a:prstGeom>
          <a:gradFill>
            <a:gsLst>
              <a:gs pos="0">
                <a:srgbClr val="FF9200"/>
              </a:gs>
              <a:gs pos="100000">
                <a:srgbClr val="FFD20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Onest"/>
              <a:ea typeface="Onest"/>
              <a:cs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3905673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19</a:t>
            </a:fld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title"/>
          </p:nvPr>
        </p:nvSpPr>
        <p:spPr bwMode="auto">
          <a:xfrm>
            <a:off x="540000" y="620050"/>
            <a:ext cx="810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rmAutofit fontScale="90000"/>
          </a:bodyPr>
          <a:lstStyle/>
          <a:p>
            <a: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b="1" dirty="0"/>
              <a:t>Методические рекомендации по отдельным школьным предметам.</a:t>
            </a:r>
            <a:br>
              <a:rPr lang="ru-RU" b="1" dirty="0"/>
            </a:br>
            <a:r>
              <a:rPr lang="ru-RU" dirty="0"/>
              <a:t>Уроки математики</a:t>
            </a:r>
            <a:endParaRPr dirty="0"/>
          </a:p>
        </p:txBody>
      </p:sp>
      <p:sp>
        <p:nvSpPr>
          <p:cNvPr id="184" name="Google Shape;184;p16"/>
          <p:cNvSpPr txBox="1">
            <a:spLocks noGrp="1"/>
          </p:cNvSpPr>
          <p:nvPr>
            <p:ph type="body" idx="2"/>
          </p:nvPr>
        </p:nvSpPr>
        <p:spPr bwMode="auto">
          <a:xfrm>
            <a:off x="554614" y="1860806"/>
            <a:ext cx="8100000" cy="1040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285750" indent="-285750">
              <a:defRPr/>
            </a:pPr>
            <a:r>
              <a:rPr lang="ru-RU" sz="1400" dirty="0"/>
              <a:t>Работа над пониманием ситуации в задаче</a:t>
            </a:r>
          </a:p>
          <a:p>
            <a:pPr marL="285750" indent="-285750">
              <a:defRPr/>
            </a:pPr>
            <a:r>
              <a:rPr lang="ru-RU" sz="1400" dirty="0"/>
              <a:t>Отработка слов и словосочетаний, несущих математическую нагрузку</a:t>
            </a:r>
          </a:p>
          <a:p>
            <a:pPr marL="285750" indent="-285750">
              <a:defRPr/>
            </a:pPr>
            <a:r>
              <a:rPr lang="ru-RU" sz="1400" dirty="0"/>
              <a:t>Использование «хитрых» формулировок</a:t>
            </a:r>
          </a:p>
        </p:txBody>
      </p:sp>
      <p:sp>
        <p:nvSpPr>
          <p:cNvPr id="187" name="Google Shape;187;p16"/>
          <p:cNvSpPr/>
          <p:nvPr/>
        </p:nvSpPr>
        <p:spPr bwMode="auto">
          <a:xfrm rot="16200000">
            <a:off x="4553613" y="536223"/>
            <a:ext cx="113774" cy="8088229"/>
          </a:xfrm>
          <a:prstGeom prst="rect">
            <a:avLst/>
          </a:prstGeom>
          <a:gradFill>
            <a:gsLst>
              <a:gs pos="0">
                <a:srgbClr val="FF9200"/>
              </a:gs>
              <a:gs pos="100000">
                <a:srgbClr val="FFD20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Onest"/>
              <a:ea typeface="Onest"/>
              <a:cs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38574257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20</a:t>
            </a:fld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title"/>
          </p:nvPr>
        </p:nvSpPr>
        <p:spPr bwMode="auto">
          <a:xfrm>
            <a:off x="520038" y="843558"/>
            <a:ext cx="8100000" cy="727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rmAutofit/>
          </a:bodyPr>
          <a:lstStyle/>
          <a:p>
            <a: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b="1" dirty="0"/>
              <a:t>Работа с родителями</a:t>
            </a:r>
            <a:endParaRPr dirty="0"/>
          </a:p>
        </p:txBody>
      </p:sp>
      <p:sp>
        <p:nvSpPr>
          <p:cNvPr id="184" name="Google Shape;184;p16"/>
          <p:cNvSpPr txBox="1">
            <a:spLocks noGrp="1"/>
          </p:cNvSpPr>
          <p:nvPr>
            <p:ph type="body" idx="2"/>
          </p:nvPr>
        </p:nvSpPr>
        <p:spPr bwMode="auto">
          <a:xfrm>
            <a:off x="554614" y="1860806"/>
            <a:ext cx="8100000" cy="1040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285750" indent="-285750">
              <a:defRPr/>
            </a:pPr>
            <a:r>
              <a:rPr lang="ru-RU" sz="1400" dirty="0"/>
              <a:t>Диагностическая работа</a:t>
            </a:r>
          </a:p>
          <a:p>
            <a:pPr marL="285750" indent="-285750">
              <a:defRPr/>
            </a:pPr>
            <a:r>
              <a:rPr lang="ru-RU" sz="1400" dirty="0"/>
              <a:t>Консультативная работа</a:t>
            </a:r>
          </a:p>
          <a:p>
            <a:pPr marL="285750" indent="-285750">
              <a:defRPr/>
            </a:pPr>
            <a:r>
              <a:rPr lang="ru-RU" sz="1400" dirty="0"/>
              <a:t>Информационно-просветительская работа</a:t>
            </a:r>
          </a:p>
          <a:p>
            <a:pPr marL="285750" indent="-285750">
              <a:defRPr/>
            </a:pPr>
            <a:r>
              <a:rPr lang="ru-RU" sz="1400" dirty="0"/>
              <a:t>Психолого-педагогическая работа</a:t>
            </a:r>
          </a:p>
        </p:txBody>
      </p:sp>
      <p:sp>
        <p:nvSpPr>
          <p:cNvPr id="187" name="Google Shape;187;p16"/>
          <p:cNvSpPr/>
          <p:nvPr/>
        </p:nvSpPr>
        <p:spPr bwMode="auto">
          <a:xfrm rot="16200000">
            <a:off x="4553613" y="536223"/>
            <a:ext cx="113774" cy="8088229"/>
          </a:xfrm>
          <a:prstGeom prst="rect">
            <a:avLst/>
          </a:prstGeom>
          <a:gradFill>
            <a:gsLst>
              <a:gs pos="0">
                <a:srgbClr val="FF9200"/>
              </a:gs>
              <a:gs pos="100000">
                <a:srgbClr val="FFD20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Onest"/>
              <a:ea typeface="Onest"/>
              <a:cs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1042185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" name="Google Shape;162;p1"/>
          <p:cNvSpPr txBox="1">
            <a:spLocks noGrp="1"/>
          </p:cNvSpPr>
          <p:nvPr>
            <p:ph type="title"/>
          </p:nvPr>
        </p:nvSpPr>
        <p:spPr bwMode="auto">
          <a:xfrm>
            <a:off x="540200" y="1190650"/>
            <a:ext cx="54093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sz="2500" dirty="0"/>
              <a:t>Обучающиеся с нарушениями зрения</a:t>
            </a:r>
            <a:endParaRPr sz="2500" dirty="0"/>
          </a:p>
        </p:txBody>
      </p:sp>
      <p:sp>
        <p:nvSpPr>
          <p:cNvPr id="164" name="Google Shape;164;p1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3322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22</a:t>
            </a:fld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title"/>
          </p:nvPr>
        </p:nvSpPr>
        <p:spPr bwMode="auto">
          <a:xfrm>
            <a:off x="520038" y="843558"/>
            <a:ext cx="8100000" cy="727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rmAutofit/>
          </a:bodyPr>
          <a:lstStyle/>
          <a:p>
            <a: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b="1" dirty="0"/>
              <a:t>Проблематика</a:t>
            </a:r>
            <a:endParaRPr dirty="0"/>
          </a:p>
        </p:txBody>
      </p:sp>
      <p:sp>
        <p:nvSpPr>
          <p:cNvPr id="184" name="Google Shape;184;p16"/>
          <p:cNvSpPr txBox="1">
            <a:spLocks noGrp="1"/>
          </p:cNvSpPr>
          <p:nvPr>
            <p:ph type="body" idx="2"/>
          </p:nvPr>
        </p:nvSpPr>
        <p:spPr bwMode="auto">
          <a:xfrm>
            <a:off x="107504" y="1347614"/>
            <a:ext cx="3744416" cy="1040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indent="0">
              <a:buNone/>
              <a:defRPr/>
            </a:pPr>
            <a:r>
              <a:rPr lang="ru-RU" b="1" dirty="0"/>
              <a:t>Статистика состояния зрения у населения:</a:t>
            </a:r>
          </a:p>
          <a:p>
            <a:pPr marL="0" indent="0">
              <a:buNone/>
              <a:defRPr/>
            </a:pPr>
            <a:endParaRPr lang="ru-RU" dirty="0"/>
          </a:p>
          <a:p>
            <a:pPr marL="285750" indent="-285750">
              <a:defRPr/>
            </a:pPr>
            <a:r>
              <a:rPr lang="ru-RU" dirty="0"/>
              <a:t>Во всём мире от нарушений зрения страдают около 300 млн человек, из них 19 млн — это дети! </a:t>
            </a:r>
          </a:p>
          <a:p>
            <a:pPr marL="285750" indent="-285750">
              <a:defRPr/>
            </a:pPr>
            <a:r>
              <a:rPr lang="ru-RU" dirty="0"/>
              <a:t>Около 40 млн не видят вовсе, среди которых 1.4 млн. – необратимо слепые дети. </a:t>
            </a:r>
          </a:p>
          <a:p>
            <a:pPr marL="285750" indent="-285750">
              <a:defRPr/>
            </a:pPr>
            <a:r>
              <a:rPr lang="ru-RU" dirty="0"/>
              <a:t>Каждые пять секунд в мире слепнет один взрослый человек, каждую минуту - ребенок</a:t>
            </a:r>
          </a:p>
          <a:p>
            <a:pPr marL="285750" indent="-285750">
              <a:defRPr/>
            </a:pPr>
            <a:r>
              <a:rPr lang="ru-RU" dirty="0"/>
              <a:t>Практически у каждого второго жителя России есть какое-либо нарушение зрения.</a:t>
            </a:r>
          </a:p>
          <a:p>
            <a:pPr marL="285750" indent="-285750">
              <a:defRPr/>
            </a:pPr>
            <a:r>
              <a:rPr lang="ru-RU" dirty="0"/>
              <a:t>По данным Российского научного общества офтальмологов, в России проживает более миллиона слепых и слабовидящих людей</a:t>
            </a:r>
          </a:p>
          <a:p>
            <a:pPr marL="285750" indent="-285750">
              <a:defRPr/>
            </a:pPr>
            <a:r>
              <a:rPr lang="ru-RU" dirty="0"/>
              <a:t>Число абсолютно слепых россиян на сегодняшний день составляет порядка 100 тыс. человек, инвалидов по зрению - около 600 тысяч</a:t>
            </a:r>
          </a:p>
          <a:p>
            <a:pPr marL="0" indent="0">
              <a:buNone/>
              <a:defRPr/>
            </a:pPr>
            <a:endParaRPr lang="ru-RU" dirty="0"/>
          </a:p>
        </p:txBody>
      </p:sp>
      <p:sp>
        <p:nvSpPr>
          <p:cNvPr id="187" name="Google Shape;187;p16"/>
          <p:cNvSpPr/>
          <p:nvPr/>
        </p:nvSpPr>
        <p:spPr bwMode="auto">
          <a:xfrm>
            <a:off x="4509957" y="1183188"/>
            <a:ext cx="120162" cy="3921270"/>
          </a:xfrm>
          <a:prstGeom prst="rect">
            <a:avLst/>
          </a:prstGeom>
          <a:gradFill>
            <a:gsLst>
              <a:gs pos="0">
                <a:srgbClr val="FF9200"/>
              </a:gs>
              <a:gs pos="100000">
                <a:srgbClr val="FFD20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Onest"/>
              <a:ea typeface="Onest"/>
              <a:cs typeface="Onest"/>
            </a:endParaRPr>
          </a:p>
        </p:txBody>
      </p:sp>
      <p:sp>
        <p:nvSpPr>
          <p:cNvPr id="6" name="Google Shape;184;p16">
            <a:extLst>
              <a:ext uri="{FF2B5EF4-FFF2-40B4-BE49-F238E27FC236}">
                <a16:creationId xmlns:a16="http://schemas.microsoft.com/office/drawing/2014/main" id="{7251F827-F13D-4A31-A1B2-38A32C91DE1A}"/>
              </a:ext>
            </a:extLst>
          </p:cNvPr>
          <p:cNvSpPr txBox="1">
            <a:spLocks/>
          </p:cNvSpPr>
          <p:nvPr/>
        </p:nvSpPr>
        <p:spPr bwMode="auto">
          <a:xfrm>
            <a:off x="4788024" y="1347614"/>
            <a:ext cx="3744416" cy="1040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nest"/>
              <a:buChar char="●"/>
              <a:defRPr sz="1200" b="0" i="0" u="none" strike="noStrike" cap="none" spc="0">
                <a:solidFill>
                  <a:schemeClr val="dk1"/>
                </a:solidFill>
                <a:latin typeface="Onest"/>
                <a:ea typeface="Onest"/>
                <a:cs typeface="Onest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nest"/>
              <a:buChar char="○"/>
              <a:defRPr sz="1200" b="0" i="0" u="none" strike="noStrike" cap="none" spc="0">
                <a:solidFill>
                  <a:schemeClr val="dk1"/>
                </a:solidFill>
                <a:latin typeface="Onest"/>
                <a:ea typeface="Onest"/>
                <a:cs typeface="Onest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nest"/>
              <a:buChar char="■"/>
              <a:defRPr sz="1200" b="0" i="0" u="none" strike="noStrike" cap="none" spc="0">
                <a:solidFill>
                  <a:schemeClr val="dk1"/>
                </a:solidFill>
                <a:latin typeface="Onest"/>
                <a:ea typeface="Onest"/>
                <a:cs typeface="Onest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nest"/>
              <a:buChar char="●"/>
              <a:defRPr sz="1200" b="0" i="0" u="none" strike="noStrike" cap="none" spc="0">
                <a:solidFill>
                  <a:schemeClr val="dk1"/>
                </a:solidFill>
                <a:latin typeface="Onest"/>
                <a:ea typeface="Onest"/>
                <a:cs typeface="Onest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nest"/>
              <a:buChar char="○"/>
              <a:defRPr sz="1200" b="0" i="0" u="none" strike="noStrike" cap="none" spc="0">
                <a:solidFill>
                  <a:schemeClr val="dk1"/>
                </a:solidFill>
                <a:latin typeface="Onest"/>
                <a:ea typeface="Onest"/>
                <a:cs typeface="Onest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nest"/>
              <a:buChar char="■"/>
              <a:defRPr sz="1200" b="0" i="0" u="none" strike="noStrike" cap="none" spc="0">
                <a:solidFill>
                  <a:schemeClr val="dk1"/>
                </a:solidFill>
                <a:latin typeface="Onest"/>
                <a:ea typeface="Onest"/>
                <a:cs typeface="Onest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nest"/>
              <a:buChar char="●"/>
              <a:defRPr sz="1200" b="0" i="0" u="none" strike="noStrike" cap="none" spc="0">
                <a:solidFill>
                  <a:schemeClr val="dk1"/>
                </a:solidFill>
                <a:latin typeface="Onest"/>
                <a:ea typeface="Onest"/>
                <a:cs typeface="Onest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nest"/>
              <a:buChar char="○"/>
              <a:defRPr sz="1200" b="0" i="0" u="none" strike="noStrike" cap="none" spc="0">
                <a:solidFill>
                  <a:schemeClr val="dk1"/>
                </a:solidFill>
                <a:latin typeface="Onest"/>
                <a:ea typeface="Onest"/>
                <a:cs typeface="Onest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nest"/>
              <a:buChar char="■"/>
              <a:defRPr sz="1200" b="0" i="0" u="none" strike="noStrike" cap="none" spc="0">
                <a:solidFill>
                  <a:schemeClr val="dk1"/>
                </a:solidFill>
                <a:latin typeface="Onest"/>
                <a:ea typeface="Onest"/>
                <a:cs typeface="Onest"/>
              </a:defRPr>
            </a:lvl9pPr>
          </a:lstStyle>
          <a:p>
            <a:pPr marL="0" indent="0">
              <a:buFont typeface="Onest"/>
              <a:buNone/>
              <a:defRPr/>
            </a:pPr>
            <a:r>
              <a:rPr lang="ru-RU" b="1" dirty="0"/>
              <a:t>Проблема плохого зрения "молодеет":</a:t>
            </a:r>
          </a:p>
          <a:p>
            <a:pPr marL="0" indent="0">
              <a:buFont typeface="Onest"/>
              <a:buNone/>
              <a:defRPr/>
            </a:pPr>
            <a:endParaRPr lang="ru-RU" dirty="0"/>
          </a:p>
          <a:p>
            <a:pPr marL="285750" indent="-285750">
              <a:defRPr/>
            </a:pPr>
            <a:r>
              <a:rPr lang="ru-RU" dirty="0"/>
              <a:t>Нарушения зрения у детей, поступающих в школу, наблюдается у 4% первоклассников;</a:t>
            </a:r>
          </a:p>
          <a:p>
            <a:pPr marL="285750" indent="-285750">
              <a:defRPr/>
            </a:pPr>
            <a:r>
              <a:rPr lang="ru-RU" dirty="0"/>
              <a:t>Каждый четвертый в 6 классу средней школы становится близоруким. Врачи объясняют это тем, что в школе слишком большая нагрузка на мышцы глаза;</a:t>
            </a:r>
          </a:p>
          <a:p>
            <a:pPr marL="285750" indent="-285750">
              <a:defRPr/>
            </a:pPr>
            <a:r>
              <a:rPr lang="ru-RU" dirty="0"/>
              <a:t>Среди выпускников школ нарушения зрения имеются уже у 40% подростков.</a:t>
            </a:r>
          </a:p>
        </p:txBody>
      </p:sp>
    </p:spTree>
    <p:extLst>
      <p:ext uri="{BB962C8B-B14F-4D97-AF65-F5344CB8AC3E}">
        <p14:creationId xmlns:p14="http://schemas.microsoft.com/office/powerpoint/2010/main" val="27112406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23</a:t>
            </a:fld>
            <a:endParaRPr/>
          </a:p>
        </p:txBody>
      </p:sp>
      <p:sp>
        <p:nvSpPr>
          <p:cNvPr id="184" name="Google Shape;184;p16"/>
          <p:cNvSpPr txBox="1">
            <a:spLocks noGrp="1"/>
          </p:cNvSpPr>
          <p:nvPr>
            <p:ph type="body" idx="2"/>
          </p:nvPr>
        </p:nvSpPr>
        <p:spPr bwMode="auto">
          <a:xfrm>
            <a:off x="1988424" y="120977"/>
            <a:ext cx="7019880" cy="1040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indent="0">
              <a:buNone/>
              <a:defRPr/>
            </a:pPr>
            <a:r>
              <a:rPr lang="ru-RU" sz="1400" b="1" dirty="0"/>
              <a:t>Под зрительным нарушением </a:t>
            </a:r>
            <a:r>
              <a:rPr lang="ru-RU" sz="1400" dirty="0"/>
              <a:t>понимается зрительный недостаток определённой степени тяжести, показателем которого в первую очередь является состояние остроты зрения и поля зрения, позволяющее отнести ребёнка к категории слепых, слабовидящих или к лицам, имеющим функциональные нарушения (расстройства) зрения.</a:t>
            </a:r>
          </a:p>
        </p:txBody>
      </p:sp>
      <p:sp>
        <p:nvSpPr>
          <p:cNvPr id="187" name="Google Shape;187;p16"/>
          <p:cNvSpPr/>
          <p:nvPr/>
        </p:nvSpPr>
        <p:spPr bwMode="auto">
          <a:xfrm rot="16200000">
            <a:off x="4553613" y="536223"/>
            <a:ext cx="113774" cy="8088229"/>
          </a:xfrm>
          <a:prstGeom prst="rect">
            <a:avLst/>
          </a:prstGeom>
          <a:gradFill>
            <a:gsLst>
              <a:gs pos="0">
                <a:srgbClr val="FF9200"/>
              </a:gs>
              <a:gs pos="100000">
                <a:srgbClr val="FFD20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Onest"/>
              <a:ea typeface="Onest"/>
              <a:cs typeface="Onest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223B13A-D1E2-45AA-B375-D9A6FC6C4F03}"/>
              </a:ext>
            </a:extLst>
          </p:cNvPr>
          <p:cNvSpPr/>
          <p:nvPr/>
        </p:nvSpPr>
        <p:spPr>
          <a:xfrm>
            <a:off x="251520" y="1347614"/>
            <a:ext cx="8790479" cy="338554"/>
          </a:xfrm>
          <a:prstGeom prst="rect">
            <a:avLst/>
          </a:prstGeom>
          <a:solidFill>
            <a:srgbClr val="FFF7E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/>
          <a:p>
            <a:pPr algn="ctr"/>
            <a:r>
              <a:rPr lang="ru-RU" sz="1600" b="1" dirty="0">
                <a:ea typeface="Verdana" panose="020B0604030504040204" pitchFamily="34" charset="0"/>
                <a:cs typeface="Verdana" panose="020B0604030504040204" pitchFamily="34" charset="0"/>
              </a:rPr>
              <a:t>В зависимости от глубины и степени зрительных нарушений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562E0F3-C4A9-40F9-A9FB-6E0786BC8CC0}"/>
              </a:ext>
            </a:extLst>
          </p:cNvPr>
          <p:cNvSpPr/>
          <p:nvPr/>
        </p:nvSpPr>
        <p:spPr>
          <a:xfrm>
            <a:off x="210850" y="2166398"/>
            <a:ext cx="2480709" cy="338554"/>
          </a:xfrm>
          <a:prstGeom prst="rect">
            <a:avLst/>
          </a:prstGeom>
          <a:solidFill>
            <a:srgbClr val="FFF7E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/>
          <a:p>
            <a:pPr algn="ctr"/>
            <a:r>
              <a:rPr lang="ru-RU" sz="1600" b="1" dirty="0">
                <a:ea typeface="Verdana" panose="020B0604030504040204" pitchFamily="34" charset="0"/>
                <a:cs typeface="Verdana" panose="020B0604030504040204" pitchFamily="34" charset="0"/>
              </a:rPr>
              <a:t>слепота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3D4D350-668B-43C3-98FC-11E5B0BA1091}"/>
              </a:ext>
            </a:extLst>
          </p:cNvPr>
          <p:cNvSpPr/>
          <p:nvPr/>
        </p:nvSpPr>
        <p:spPr>
          <a:xfrm>
            <a:off x="6364465" y="2142914"/>
            <a:ext cx="2568685" cy="338554"/>
          </a:xfrm>
          <a:prstGeom prst="rect">
            <a:avLst/>
          </a:prstGeom>
          <a:solidFill>
            <a:srgbClr val="FFF7E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/>
          <a:p>
            <a:pPr algn="ctr"/>
            <a:r>
              <a:rPr lang="ru-RU" sz="1600" b="1" dirty="0">
                <a:solidFill>
                  <a:schemeClr val="dk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слабовидение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F357518C-E89D-4751-A91A-623C92955F9C}"/>
              </a:ext>
            </a:extLst>
          </p:cNvPr>
          <p:cNvCxnSpPr>
            <a:cxnSpLocks/>
          </p:cNvCxnSpPr>
          <p:nvPr/>
        </p:nvCxnSpPr>
        <p:spPr>
          <a:xfrm flipH="1">
            <a:off x="2051720" y="1728775"/>
            <a:ext cx="1368145" cy="410927"/>
          </a:xfrm>
          <a:prstGeom prst="straightConnector1">
            <a:avLst/>
          </a:prstGeom>
          <a:noFill/>
          <a:ln w="25400" cap="flat">
            <a:solidFill>
              <a:schemeClr val="accent4">
                <a:lumMod val="75000"/>
              </a:schemeClr>
            </a:solidFill>
            <a:prstDash val="solid"/>
            <a:round/>
            <a:tailEnd type="arrow"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1FEC64E8-DE57-4173-9D95-D4EAD948606C}"/>
              </a:ext>
            </a:extLst>
          </p:cNvPr>
          <p:cNvCxnSpPr>
            <a:cxnSpLocks/>
          </p:cNvCxnSpPr>
          <p:nvPr/>
        </p:nvCxnSpPr>
        <p:spPr>
          <a:xfrm>
            <a:off x="5920592" y="1752682"/>
            <a:ext cx="1315704" cy="323317"/>
          </a:xfrm>
          <a:prstGeom prst="straightConnector1">
            <a:avLst/>
          </a:prstGeom>
          <a:noFill/>
          <a:ln w="25400" cap="flat">
            <a:solidFill>
              <a:schemeClr val="accent4">
                <a:lumMod val="75000"/>
              </a:schemeClr>
            </a:solidFill>
            <a:prstDash val="solid"/>
            <a:round/>
            <a:tailEnd type="arrow"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54905F3-21C8-4C41-B93C-F38344DAD30F}"/>
              </a:ext>
            </a:extLst>
          </p:cNvPr>
          <p:cNvSpPr/>
          <p:nvPr/>
        </p:nvSpPr>
        <p:spPr>
          <a:xfrm>
            <a:off x="201477" y="2618419"/>
            <a:ext cx="19221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ea typeface="Verdana" panose="020B0604030504040204" pitchFamily="34" charset="0"/>
                <a:cs typeface="Verdana" panose="020B0604030504040204" pitchFamily="34" charset="0"/>
              </a:rPr>
              <a:t>Тотальная слепота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0B8E785-3588-446C-A926-41E7425827DB}"/>
              </a:ext>
            </a:extLst>
          </p:cNvPr>
          <p:cNvSpPr/>
          <p:nvPr/>
        </p:nvSpPr>
        <p:spPr>
          <a:xfrm>
            <a:off x="167084" y="3098254"/>
            <a:ext cx="28562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ea typeface="Verdana" panose="020B0604030504040204" pitchFamily="34" charset="0"/>
                <a:cs typeface="Verdana" panose="020B0604030504040204" pitchFamily="34" charset="0"/>
              </a:rPr>
              <a:t>Слепые со </a:t>
            </a:r>
            <a:r>
              <a:rPr lang="ru-RU" sz="1400" b="1" dirty="0" err="1">
                <a:ea typeface="Verdana" panose="020B0604030504040204" pitchFamily="34" charset="0"/>
                <a:cs typeface="Verdana" panose="020B0604030504040204" pitchFamily="34" charset="0"/>
              </a:rPr>
              <a:t>светоощущением</a:t>
            </a:r>
            <a:r>
              <a:rPr lang="ru-RU" sz="1400" b="1" dirty="0"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</a:p>
          <a:p>
            <a:r>
              <a:rPr lang="ru-RU" sz="1400" b="1" dirty="0">
                <a:ea typeface="Verdana" panose="020B0604030504040204" pitchFamily="34" charset="0"/>
                <a:cs typeface="Verdana" panose="020B0604030504040204" pitchFamily="34" charset="0"/>
              </a:rPr>
              <a:t>цветоощущением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475FEB4-6AD3-4661-8C6F-D337D53BA023}"/>
              </a:ext>
            </a:extLst>
          </p:cNvPr>
          <p:cNvSpPr/>
          <p:nvPr/>
        </p:nvSpPr>
        <p:spPr>
          <a:xfrm>
            <a:off x="146229" y="3828172"/>
            <a:ext cx="31057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ea typeface="Verdana" panose="020B0604030504040204" pitchFamily="34" charset="0"/>
                <a:cs typeface="Verdana" panose="020B0604030504040204" pitchFamily="34" charset="0"/>
              </a:rPr>
              <a:t>Практическая слепота </a:t>
            </a:r>
          </a:p>
          <a:p>
            <a:r>
              <a:rPr lang="ru-RU" sz="1400" b="1" dirty="0">
                <a:ea typeface="Verdana" panose="020B0604030504040204" pitchFamily="34" charset="0"/>
                <a:cs typeface="Verdana" panose="020B0604030504040204" pitchFamily="34" charset="0"/>
              </a:rPr>
              <a:t>(слепые с остаточным зрением)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8A05E20-86DD-4DE0-86E2-54C332FD245A}"/>
              </a:ext>
            </a:extLst>
          </p:cNvPr>
          <p:cNvSpPr/>
          <p:nvPr/>
        </p:nvSpPr>
        <p:spPr>
          <a:xfrm>
            <a:off x="4005608" y="2713533"/>
            <a:ext cx="50493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ea typeface="Verdana" panose="020B0604030504040204" pitchFamily="34" charset="0"/>
                <a:cs typeface="Verdana" panose="020B0604030504040204" pitchFamily="34" charset="0"/>
              </a:rPr>
              <a:t>Тяжелая степень </a:t>
            </a:r>
            <a:r>
              <a:rPr lang="ru-RU" sz="1200" dirty="0">
                <a:ea typeface="Verdana" panose="020B0604030504040204" pitchFamily="34" charset="0"/>
                <a:cs typeface="Verdana" panose="020B0604030504040204" pitchFamily="34" charset="0"/>
              </a:rPr>
              <a:t>(острота зрения от 0,05 до 0,09 на лучше видящем глазу в условиях оптической коррекции)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552038F-32B0-4915-AE5E-602E7704C9E2}"/>
              </a:ext>
            </a:extLst>
          </p:cNvPr>
          <p:cNvSpPr/>
          <p:nvPr/>
        </p:nvSpPr>
        <p:spPr>
          <a:xfrm>
            <a:off x="4050343" y="3212174"/>
            <a:ext cx="50045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ea typeface="Verdana" panose="020B0604030504040204" pitchFamily="34" charset="0"/>
                <a:cs typeface="Verdana" panose="020B0604030504040204" pitchFamily="34" charset="0"/>
              </a:rPr>
              <a:t>Средняя степень </a:t>
            </a:r>
            <a:r>
              <a:rPr lang="ru-RU" sz="1200" dirty="0">
                <a:ea typeface="Verdana" panose="020B0604030504040204" pitchFamily="34" charset="0"/>
                <a:cs typeface="Verdana" panose="020B0604030504040204" pitchFamily="34" charset="0"/>
              </a:rPr>
              <a:t>(острота зрения от 0,1 до 0,2 на лучше видящем глазу в условиях оптической коррекции)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A0C8EC4-6E93-4454-8CA2-B60CA9C2F33D}"/>
              </a:ext>
            </a:extLst>
          </p:cNvPr>
          <p:cNvSpPr/>
          <p:nvPr/>
        </p:nvSpPr>
        <p:spPr>
          <a:xfrm>
            <a:off x="4034734" y="3765415"/>
            <a:ext cx="50045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ea typeface="Verdana" panose="020B0604030504040204" pitchFamily="34" charset="0"/>
                <a:cs typeface="Verdana" panose="020B0604030504040204" pitchFamily="34" charset="0"/>
              </a:rPr>
              <a:t>Слабая степень </a:t>
            </a:r>
            <a:r>
              <a:rPr lang="ru-RU" sz="1200" dirty="0">
                <a:ea typeface="Verdana" panose="020B0604030504040204" pitchFamily="34" charset="0"/>
                <a:cs typeface="Verdana" panose="020B0604030504040204" pitchFamily="34" charset="0"/>
              </a:rPr>
              <a:t>(острота зрения от 0,3 до 0,4 на лучше видящем глазу в условиях оптической коррекции), часты вторичные зрительные осложнения (</a:t>
            </a:r>
            <a:r>
              <a:rPr lang="ru-RU" sz="1200" dirty="0" err="1">
                <a:ea typeface="Verdana" panose="020B0604030504040204" pitchFamily="34" charset="0"/>
                <a:cs typeface="Verdana" panose="020B0604030504040204" pitchFamily="34" charset="0"/>
              </a:rPr>
              <a:t>амблиопия</a:t>
            </a:r>
            <a:r>
              <a:rPr lang="ru-RU" sz="1200" dirty="0">
                <a:ea typeface="Verdana" panose="020B0604030504040204" pitchFamily="34" charset="0"/>
                <a:cs typeface="Verdana" panose="020B0604030504040204" pitchFamily="34" charset="0"/>
              </a:rPr>
              <a:t>, косоглазие и пр.)</a:t>
            </a:r>
          </a:p>
        </p:txBody>
      </p:sp>
    </p:spTree>
    <p:extLst>
      <p:ext uri="{BB962C8B-B14F-4D97-AF65-F5344CB8AC3E}">
        <p14:creationId xmlns:p14="http://schemas.microsoft.com/office/powerpoint/2010/main" val="13798310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24</a:t>
            </a:fld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title"/>
          </p:nvPr>
        </p:nvSpPr>
        <p:spPr bwMode="auto">
          <a:xfrm>
            <a:off x="520038" y="843558"/>
            <a:ext cx="8100000" cy="727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rmAutofit fontScale="90000"/>
          </a:bodyPr>
          <a:lstStyle/>
          <a:p>
            <a: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b="1" dirty="0"/>
              <a:t>Организация образовательного процесса со слепыми детьми</a:t>
            </a:r>
            <a:endParaRPr dirty="0"/>
          </a:p>
        </p:txBody>
      </p:sp>
      <p:sp>
        <p:nvSpPr>
          <p:cNvPr id="184" name="Google Shape;184;p16"/>
          <p:cNvSpPr txBox="1">
            <a:spLocks noGrp="1"/>
          </p:cNvSpPr>
          <p:nvPr>
            <p:ph type="body" idx="2"/>
          </p:nvPr>
        </p:nvSpPr>
        <p:spPr bwMode="auto">
          <a:xfrm>
            <a:off x="554614" y="1860806"/>
            <a:ext cx="8100000" cy="1040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indent="0">
              <a:buNone/>
              <a:defRPr/>
            </a:pPr>
            <a:r>
              <a:rPr lang="ru-RU" sz="1400" dirty="0"/>
              <a:t>- Соблюдение правил взаимодействия со слепыми обучающимися</a:t>
            </a:r>
          </a:p>
          <a:p>
            <a:pPr marL="0" indent="0">
              <a:buNone/>
              <a:defRPr/>
            </a:pPr>
            <a:r>
              <a:rPr lang="ru-RU" sz="1400" dirty="0"/>
              <a:t>- Соблюдение требований к освещению</a:t>
            </a:r>
          </a:p>
          <a:p>
            <a:pPr marL="0" indent="0">
              <a:buNone/>
              <a:defRPr/>
            </a:pPr>
            <a:r>
              <a:rPr lang="ru-RU" sz="1400" dirty="0"/>
              <a:t>- Пространственная организация процесса образования</a:t>
            </a:r>
          </a:p>
          <a:p>
            <a:pPr marL="0" indent="0">
              <a:buNone/>
              <a:defRPr/>
            </a:pPr>
            <a:r>
              <a:rPr lang="ru-RU" sz="1400" dirty="0"/>
              <a:t>- Температурный режим</a:t>
            </a:r>
          </a:p>
          <a:p>
            <a:pPr marL="0" indent="0">
              <a:buNone/>
              <a:defRPr/>
            </a:pPr>
            <a:r>
              <a:rPr lang="ru-RU" sz="1400" dirty="0"/>
              <a:t>- Организация работы с предметами</a:t>
            </a:r>
          </a:p>
          <a:p>
            <a:pPr marL="0" indent="0">
              <a:buNone/>
              <a:defRPr/>
            </a:pPr>
            <a:r>
              <a:rPr lang="ru-RU" sz="1400" dirty="0"/>
              <a:t>- Режим зрительной нагрузки</a:t>
            </a:r>
          </a:p>
          <a:p>
            <a:pPr marL="0" indent="0">
              <a:buNone/>
              <a:defRPr/>
            </a:pPr>
            <a:r>
              <a:rPr lang="ru-RU" sz="1400" dirty="0"/>
              <a:t>- Использование специальных учебных пособий. </a:t>
            </a:r>
          </a:p>
        </p:txBody>
      </p:sp>
      <p:sp>
        <p:nvSpPr>
          <p:cNvPr id="187" name="Google Shape;187;p16"/>
          <p:cNvSpPr/>
          <p:nvPr/>
        </p:nvSpPr>
        <p:spPr bwMode="auto">
          <a:xfrm rot="16200000">
            <a:off x="4553613" y="536223"/>
            <a:ext cx="113774" cy="8088229"/>
          </a:xfrm>
          <a:prstGeom prst="rect">
            <a:avLst/>
          </a:prstGeom>
          <a:gradFill>
            <a:gsLst>
              <a:gs pos="0">
                <a:srgbClr val="FF9200"/>
              </a:gs>
              <a:gs pos="100000">
                <a:srgbClr val="FFD20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Onest"/>
              <a:ea typeface="Onest"/>
              <a:cs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21525262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25</a:t>
            </a:fld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title"/>
          </p:nvPr>
        </p:nvSpPr>
        <p:spPr bwMode="auto">
          <a:xfrm>
            <a:off x="520038" y="843558"/>
            <a:ext cx="8100000" cy="727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rmAutofit fontScale="90000"/>
          </a:bodyPr>
          <a:lstStyle/>
          <a:p>
            <a: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b="1" dirty="0"/>
              <a:t>Организация образовательного процесса со слабовидящими детьми</a:t>
            </a:r>
            <a:endParaRPr dirty="0"/>
          </a:p>
        </p:txBody>
      </p:sp>
      <p:sp>
        <p:nvSpPr>
          <p:cNvPr id="184" name="Google Shape;184;p16"/>
          <p:cNvSpPr txBox="1">
            <a:spLocks noGrp="1"/>
          </p:cNvSpPr>
          <p:nvPr>
            <p:ph type="body" idx="2"/>
          </p:nvPr>
        </p:nvSpPr>
        <p:spPr bwMode="auto">
          <a:xfrm>
            <a:off x="554614" y="1860806"/>
            <a:ext cx="8100000" cy="2079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indent="0">
              <a:buNone/>
              <a:defRPr/>
            </a:pPr>
            <a:r>
              <a:rPr lang="ru-RU" sz="1400" b="1" dirty="0"/>
              <a:t>Соблюдение режима зрительных нагрузок: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1400" dirty="0"/>
              <a:t>Использование специального оборудования (очки, лупы, увеличивающая аппаратура и др.), специальных учебников;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1400" dirty="0"/>
              <a:t>Предметные ресурсы: объекты с усиленными признаками (размер, яркость, с деталями приспособительного характера (озвученный мяч и др.)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1400" dirty="0"/>
              <a:t>Пространственные ресурсы: наличие сигнальных опор, обеспечивающих ориентировку в пространстве, ограждение опасных зон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1400" dirty="0"/>
              <a:t>Систематический контроль за усвоением знаний и формированием необходимых навыков;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1400" dirty="0"/>
              <a:t>Использовать наглядные материалы, знакомые ребенку, при объяснении новых понятий.</a:t>
            </a:r>
          </a:p>
          <a:p>
            <a:pPr marL="0" indent="0">
              <a:buNone/>
              <a:defRPr/>
            </a:pPr>
            <a:endParaRPr lang="ru-RU" sz="1400" dirty="0"/>
          </a:p>
        </p:txBody>
      </p:sp>
      <p:sp>
        <p:nvSpPr>
          <p:cNvPr id="187" name="Google Shape;187;p16"/>
          <p:cNvSpPr/>
          <p:nvPr/>
        </p:nvSpPr>
        <p:spPr bwMode="auto">
          <a:xfrm rot="16200000">
            <a:off x="4553613" y="536223"/>
            <a:ext cx="113774" cy="8088229"/>
          </a:xfrm>
          <a:prstGeom prst="rect">
            <a:avLst/>
          </a:prstGeom>
          <a:gradFill>
            <a:gsLst>
              <a:gs pos="0">
                <a:srgbClr val="FF9200"/>
              </a:gs>
              <a:gs pos="100000">
                <a:srgbClr val="FFD20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Onest"/>
              <a:ea typeface="Onest"/>
              <a:cs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2514802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26</a:t>
            </a:fld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title"/>
          </p:nvPr>
        </p:nvSpPr>
        <p:spPr bwMode="auto">
          <a:xfrm>
            <a:off x="520038" y="843558"/>
            <a:ext cx="8100000" cy="727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rmAutofit/>
          </a:bodyPr>
          <a:lstStyle/>
          <a:p>
            <a: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b="1" dirty="0"/>
              <a:t>На что обратить внимание?</a:t>
            </a:r>
            <a:endParaRPr dirty="0"/>
          </a:p>
        </p:txBody>
      </p:sp>
      <p:sp>
        <p:nvSpPr>
          <p:cNvPr id="184" name="Google Shape;184;p16"/>
          <p:cNvSpPr txBox="1">
            <a:spLocks noGrp="1"/>
          </p:cNvSpPr>
          <p:nvPr>
            <p:ph type="body" idx="2"/>
          </p:nvPr>
        </p:nvSpPr>
        <p:spPr bwMode="auto">
          <a:xfrm>
            <a:off x="554614" y="1860806"/>
            <a:ext cx="8100000" cy="1040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/>
              <a:t> Расположение учителя в классе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/>
              <a:t> Рассадка детей в классе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/>
              <a:t> Работа с доской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/>
              <a:t> Подбор иллюстративного материала</a:t>
            </a:r>
          </a:p>
          <a:p>
            <a:pPr marL="0" indent="0">
              <a:buNone/>
              <a:defRPr/>
            </a:pPr>
            <a:endParaRPr lang="ru-RU" sz="1400" dirty="0"/>
          </a:p>
        </p:txBody>
      </p:sp>
      <p:sp>
        <p:nvSpPr>
          <p:cNvPr id="187" name="Google Shape;187;p16"/>
          <p:cNvSpPr/>
          <p:nvPr/>
        </p:nvSpPr>
        <p:spPr bwMode="auto">
          <a:xfrm rot="16200000">
            <a:off x="4553613" y="536223"/>
            <a:ext cx="113774" cy="8088229"/>
          </a:xfrm>
          <a:prstGeom prst="rect">
            <a:avLst/>
          </a:prstGeom>
          <a:gradFill>
            <a:gsLst>
              <a:gs pos="0">
                <a:srgbClr val="FF9200"/>
              </a:gs>
              <a:gs pos="100000">
                <a:srgbClr val="FFD20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Onest"/>
              <a:ea typeface="Onest"/>
              <a:cs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5576424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27</a:t>
            </a:fld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title"/>
          </p:nvPr>
        </p:nvSpPr>
        <p:spPr bwMode="auto">
          <a:xfrm>
            <a:off x="520038" y="843558"/>
            <a:ext cx="8100000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rmAutofit/>
          </a:bodyPr>
          <a:lstStyle/>
          <a:p>
            <a: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b="1" dirty="0"/>
              <a:t>Работа с доской (в т.ч. интерактивной)</a:t>
            </a:r>
            <a:endParaRPr dirty="0"/>
          </a:p>
        </p:txBody>
      </p:sp>
      <p:sp>
        <p:nvSpPr>
          <p:cNvPr id="184" name="Google Shape;184;p16"/>
          <p:cNvSpPr txBox="1">
            <a:spLocks noGrp="1"/>
          </p:cNvSpPr>
          <p:nvPr>
            <p:ph type="body" idx="2"/>
          </p:nvPr>
        </p:nvSpPr>
        <p:spPr bwMode="auto">
          <a:xfrm>
            <a:off x="520038" y="1426912"/>
            <a:ext cx="8100000" cy="2873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sz="1400" dirty="0"/>
              <a:t>Следите за тем, чтобы на доске не было бликов.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sz="1400" dirty="0"/>
              <a:t>Прежде чем писать, удалите все записи, сделанные на доске. Нельзя писать на очищенном участке доски посреди старых записей.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sz="1400" dirty="0"/>
              <a:t>Мел (маркер) должен быть контрастен по отношению к доске. Если доска зелёная или коричневая, мел лучше использовать белый или жёлтый.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sz="1400" dirty="0"/>
              <a:t>Если пишете маркерами, подбирайте маркеры с толстым стержнем, хорошо пишущие.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sz="1400" dirty="0"/>
              <a:t>Размер букв, написанных на доске, — от 10 до 12 см в высоту.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sz="1400" dirty="0"/>
              <a:t>Обязательно озвучивайте всё, что написано на доске.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sz="1400" dirty="0"/>
              <a:t>Разрешайте слабовидящим детям подходить к доске.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sz="1400" dirty="0"/>
              <a:t>Перед тем как стереть с доски, убедитесь, что все прочитали написанное.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sz="1400" dirty="0"/>
              <a:t>Во время проведения контрольных и самостоятельных работ дублируйте задание для слабовидящих детей на индивидуальных карточках.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endParaRPr lang="ru-RU" sz="1400" dirty="0"/>
          </a:p>
        </p:txBody>
      </p:sp>
      <p:sp>
        <p:nvSpPr>
          <p:cNvPr id="187" name="Google Shape;187;p16"/>
          <p:cNvSpPr/>
          <p:nvPr/>
        </p:nvSpPr>
        <p:spPr bwMode="auto">
          <a:xfrm rot="16200000">
            <a:off x="4553613" y="536223"/>
            <a:ext cx="113774" cy="8088229"/>
          </a:xfrm>
          <a:prstGeom prst="rect">
            <a:avLst/>
          </a:prstGeom>
          <a:gradFill>
            <a:gsLst>
              <a:gs pos="0">
                <a:srgbClr val="FF9200"/>
              </a:gs>
              <a:gs pos="100000">
                <a:srgbClr val="FFD20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Onest"/>
              <a:ea typeface="Onest"/>
              <a:cs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37363304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28</a:t>
            </a:fld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title"/>
          </p:nvPr>
        </p:nvSpPr>
        <p:spPr bwMode="auto">
          <a:xfrm>
            <a:off x="522000" y="627534"/>
            <a:ext cx="8100000" cy="727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rmAutofit fontScale="90000"/>
          </a:bodyPr>
          <a:lstStyle/>
          <a:p>
            <a: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b="1" dirty="0"/>
              <a:t>Подготовка иллюстративного материала</a:t>
            </a:r>
            <a:br>
              <a:rPr lang="ru-RU" b="1" dirty="0"/>
            </a:br>
            <a:r>
              <a:rPr lang="ru-RU" b="1" dirty="0"/>
              <a:t>для слабовидящих обучающихся</a:t>
            </a:r>
            <a:endParaRPr dirty="0"/>
          </a:p>
        </p:txBody>
      </p:sp>
      <p:sp>
        <p:nvSpPr>
          <p:cNvPr id="184" name="Google Shape;184;p16"/>
          <p:cNvSpPr txBox="1">
            <a:spLocks noGrp="1"/>
          </p:cNvSpPr>
          <p:nvPr>
            <p:ph type="body" idx="2"/>
          </p:nvPr>
        </p:nvSpPr>
        <p:spPr bwMode="auto">
          <a:xfrm>
            <a:off x="0" y="1491630"/>
            <a:ext cx="9144000" cy="3583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Иллюстративно-графические материалы должны включать не более 5—7 объектов.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Объекты должны располагаться на странице свободно (на расстоянии не менее 1 см друг от друга). Недопустимо располагать иллюстрации внахлёст.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Взаимосвязанные иллюстрации лучше располагать по горизонтали. Иллюстрации, связанные с текстом, должны стоять сбоку от него, лучше слева.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Цвета должны быть естественными, контрастными. Объекты, близкие по цвету, следует разделять линией. Хуже всего воспринимаются красно-жёлтый и сине-зелёный цвета спектра, поэтому по возможности следует использовать другие цвета, особенно в схемах. Однако при высокой контрастности можно использовать всю цветовую палитру. Хороший контраст достигается сочетанием белого и чёрного, светло-жёлтого и чёрного и т. д. Не следует использовать цветную бумагу для письма и карточек: как правило, в этом случае невозможно добиться высокой контрастности (например, зелёная бумага и синие или чёрные чернила — плохой вариант).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Фон должен быть однотонным и контрастным по отношению к тексту.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Использование сложных коллажей исключено.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Фотографии используются только при отсутствии более подходящего материала. Рекомендуется распечатывать их формате А5 или А4 (более мелкий формат трудно рассмотреть).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dirty="0"/>
              <a:t>Недопустимо использование ламинированных, глянцевых поверхностей, обёрнутых в скотч иллюстративных материалов.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991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29</a:t>
            </a:fld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title"/>
          </p:nvPr>
        </p:nvSpPr>
        <p:spPr bwMode="auto">
          <a:xfrm>
            <a:off x="520038" y="843558"/>
            <a:ext cx="8100000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rmAutofit/>
          </a:bodyPr>
          <a:lstStyle/>
          <a:p>
            <a: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b="1" dirty="0" err="1"/>
              <a:t>Ассистивные</a:t>
            </a:r>
            <a:r>
              <a:rPr lang="ru-RU" b="1" dirty="0"/>
              <a:t> средства</a:t>
            </a:r>
            <a:endParaRPr dirty="0"/>
          </a:p>
        </p:txBody>
      </p:sp>
      <p:sp>
        <p:nvSpPr>
          <p:cNvPr id="187" name="Google Shape;187;p16"/>
          <p:cNvSpPr/>
          <p:nvPr/>
        </p:nvSpPr>
        <p:spPr bwMode="auto">
          <a:xfrm rot="16200000">
            <a:off x="4553613" y="536223"/>
            <a:ext cx="113774" cy="8088229"/>
          </a:xfrm>
          <a:prstGeom prst="rect">
            <a:avLst/>
          </a:prstGeom>
          <a:gradFill>
            <a:gsLst>
              <a:gs pos="0">
                <a:srgbClr val="FF9200"/>
              </a:gs>
              <a:gs pos="100000">
                <a:srgbClr val="FFD20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Onest"/>
              <a:ea typeface="Onest"/>
              <a:cs typeface="Onest"/>
            </a:endParaRPr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B6DCD072-3A3A-4529-9891-739526633830}"/>
              </a:ext>
            </a:extLst>
          </p:cNvPr>
          <p:cNvSpPr txBox="1">
            <a:spLocks/>
          </p:cNvSpPr>
          <p:nvPr/>
        </p:nvSpPr>
        <p:spPr>
          <a:xfrm>
            <a:off x="1619672" y="1539131"/>
            <a:ext cx="5521036" cy="315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354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Circe Rounded Extra Bold" panose="020F0802020203020203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dirty="0" err="1"/>
              <a:t>Ассистивные</a:t>
            </a:r>
            <a:r>
              <a:rPr lang="ru-RU" dirty="0"/>
              <a:t> средства</a:t>
            </a:r>
          </a:p>
        </p:txBody>
      </p:sp>
      <p:sp>
        <p:nvSpPr>
          <p:cNvPr id="9" name="Стрелка вниз 4">
            <a:extLst>
              <a:ext uri="{FF2B5EF4-FFF2-40B4-BE49-F238E27FC236}">
                <a16:creationId xmlns:a16="http://schemas.microsoft.com/office/drawing/2014/main" id="{5F856D4C-32A8-418E-888A-12279EA68CC6}"/>
              </a:ext>
            </a:extLst>
          </p:cNvPr>
          <p:cNvSpPr/>
          <p:nvPr/>
        </p:nvSpPr>
        <p:spPr>
          <a:xfrm rot="2189443">
            <a:off x="3082511" y="1742172"/>
            <a:ext cx="189720" cy="1269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0" name="Стрелка вниз 5">
            <a:extLst>
              <a:ext uri="{FF2B5EF4-FFF2-40B4-BE49-F238E27FC236}">
                <a16:creationId xmlns:a16="http://schemas.microsoft.com/office/drawing/2014/main" id="{94C35932-040A-4E44-8F21-1C035A899FF6}"/>
              </a:ext>
            </a:extLst>
          </p:cNvPr>
          <p:cNvSpPr/>
          <p:nvPr/>
        </p:nvSpPr>
        <p:spPr>
          <a:xfrm rot="19253250">
            <a:off x="5180989" y="1731085"/>
            <a:ext cx="192101" cy="13396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1" name="Заголовок 3">
            <a:extLst>
              <a:ext uri="{FF2B5EF4-FFF2-40B4-BE49-F238E27FC236}">
                <a16:creationId xmlns:a16="http://schemas.microsoft.com/office/drawing/2014/main" id="{0239C202-E689-4677-81E6-277E3EBDB7CC}"/>
              </a:ext>
            </a:extLst>
          </p:cNvPr>
          <p:cNvSpPr txBox="1">
            <a:spLocks/>
          </p:cNvSpPr>
          <p:nvPr/>
        </p:nvSpPr>
        <p:spPr>
          <a:xfrm>
            <a:off x="0" y="3038852"/>
            <a:ext cx="4071258" cy="977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 err="1"/>
              <a:t>Ассистивные</a:t>
            </a:r>
            <a:r>
              <a:rPr lang="ru-RU" sz="1800" dirty="0"/>
              <a:t> устройства</a:t>
            </a:r>
          </a:p>
        </p:txBody>
      </p:sp>
      <p:sp>
        <p:nvSpPr>
          <p:cNvPr id="12" name="Заголовок 3">
            <a:extLst>
              <a:ext uri="{FF2B5EF4-FFF2-40B4-BE49-F238E27FC236}">
                <a16:creationId xmlns:a16="http://schemas.microsoft.com/office/drawing/2014/main" id="{7DFA859C-5A65-405D-BD8D-8C73F4E526D1}"/>
              </a:ext>
            </a:extLst>
          </p:cNvPr>
          <p:cNvSpPr txBox="1">
            <a:spLocks/>
          </p:cNvSpPr>
          <p:nvPr/>
        </p:nvSpPr>
        <p:spPr>
          <a:xfrm>
            <a:off x="4570038" y="2981240"/>
            <a:ext cx="4322382" cy="1035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dirty="0" err="1"/>
              <a:t>Ассистивные</a:t>
            </a:r>
            <a:r>
              <a:rPr lang="ru-RU" sz="1800" dirty="0"/>
              <a:t> 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10758316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30</a:t>
            </a:fld>
            <a:endParaRPr/>
          </a:p>
        </p:txBody>
      </p:sp>
      <p:sp>
        <p:nvSpPr>
          <p:cNvPr id="183" name="Google Shape;183;p16"/>
          <p:cNvSpPr txBox="1">
            <a:spLocks noGrp="1"/>
          </p:cNvSpPr>
          <p:nvPr>
            <p:ph type="title"/>
          </p:nvPr>
        </p:nvSpPr>
        <p:spPr bwMode="auto">
          <a:xfrm>
            <a:off x="520038" y="843558"/>
            <a:ext cx="8100000" cy="727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rmAutofit fontScale="90000"/>
          </a:bodyPr>
          <a:lstStyle/>
          <a:p>
            <a: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b="1" dirty="0"/>
              <a:t>Слепые обучающиеся и Цифровое образование</a:t>
            </a:r>
            <a:endParaRPr dirty="0"/>
          </a:p>
        </p:txBody>
      </p:sp>
      <p:sp>
        <p:nvSpPr>
          <p:cNvPr id="184" name="Google Shape;184;p16"/>
          <p:cNvSpPr txBox="1">
            <a:spLocks noGrp="1"/>
          </p:cNvSpPr>
          <p:nvPr>
            <p:ph type="body" idx="2"/>
          </p:nvPr>
        </p:nvSpPr>
        <p:spPr bwMode="auto">
          <a:xfrm>
            <a:off x="554614" y="1860806"/>
            <a:ext cx="8100000" cy="15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indent="0">
              <a:buNone/>
              <a:defRPr/>
            </a:pPr>
            <a:r>
              <a:rPr lang="ru-RU" sz="1400" dirty="0"/>
              <a:t>Вследствие того что плоскопечатные издания им недоступны, необходимо выбирать альтернативные формы представления учебных материалов: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400" dirty="0"/>
              <a:t>книги, напечатанные рельефно-точечным шрифтом Л. Брайля;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400" dirty="0"/>
              <a:t>цифровые аудиозаписи форматов mp3, </a:t>
            </a:r>
            <a:r>
              <a:rPr lang="ru-RU" sz="1400" dirty="0" err="1"/>
              <a:t>daisy</a:t>
            </a:r>
            <a:r>
              <a:rPr lang="ru-RU" sz="14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400" dirty="0"/>
              <a:t>электронные форматы хранения текстов </a:t>
            </a:r>
            <a:r>
              <a:rPr lang="ru-RU" sz="1400" dirty="0" err="1"/>
              <a:t>txt</a:t>
            </a:r>
            <a:r>
              <a:rPr lang="ru-RU" sz="1400" dirty="0"/>
              <a:t>, </a:t>
            </a:r>
            <a:r>
              <a:rPr lang="ru-RU" sz="1400" dirty="0" err="1"/>
              <a:t>rtf</a:t>
            </a:r>
            <a:r>
              <a:rPr lang="ru-RU" sz="1400" dirty="0"/>
              <a:t>, </a:t>
            </a:r>
            <a:r>
              <a:rPr lang="ru-RU" sz="1400" dirty="0" err="1"/>
              <a:t>doc</a:t>
            </a:r>
            <a:r>
              <a:rPr lang="ru-RU" sz="1400" dirty="0"/>
              <a:t>, </a:t>
            </a:r>
            <a:r>
              <a:rPr lang="ru-RU" sz="1400" dirty="0" err="1"/>
              <a:t>docx</a:t>
            </a:r>
            <a:r>
              <a:rPr lang="ru-RU" sz="1400" dirty="0"/>
              <a:t>, </a:t>
            </a:r>
            <a:r>
              <a:rPr lang="ru-RU" sz="1400" dirty="0" err="1"/>
              <a:t>html</a:t>
            </a:r>
            <a:r>
              <a:rPr lang="ru-RU" sz="14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400" dirty="0"/>
              <a:t>рельефные  изображения и наглядные пособия.</a:t>
            </a:r>
          </a:p>
        </p:txBody>
      </p:sp>
      <p:sp>
        <p:nvSpPr>
          <p:cNvPr id="187" name="Google Shape;187;p16"/>
          <p:cNvSpPr/>
          <p:nvPr/>
        </p:nvSpPr>
        <p:spPr bwMode="auto">
          <a:xfrm rot="16200000">
            <a:off x="4553613" y="536223"/>
            <a:ext cx="113774" cy="8088229"/>
          </a:xfrm>
          <a:prstGeom prst="rect">
            <a:avLst/>
          </a:prstGeom>
          <a:gradFill>
            <a:gsLst>
              <a:gs pos="0">
                <a:srgbClr val="FF9200"/>
              </a:gs>
              <a:gs pos="100000">
                <a:srgbClr val="FFD20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Onest"/>
              <a:ea typeface="Onest"/>
              <a:cs typeface="Onest"/>
            </a:endParaRPr>
          </a:p>
        </p:txBody>
      </p:sp>
    </p:spTree>
    <p:extLst>
      <p:ext uri="{BB962C8B-B14F-4D97-AF65-F5344CB8AC3E}">
        <p14:creationId xmlns:p14="http://schemas.microsoft.com/office/powerpoint/2010/main" val="5319111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" name="Google Shape;162;p1"/>
          <p:cNvSpPr txBox="1">
            <a:spLocks noGrp="1"/>
          </p:cNvSpPr>
          <p:nvPr>
            <p:ph type="title"/>
          </p:nvPr>
        </p:nvSpPr>
        <p:spPr bwMode="auto">
          <a:xfrm>
            <a:off x="540200" y="1190650"/>
            <a:ext cx="5832000" cy="1453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108000" bIns="360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pPr>
            <a:r>
              <a:rPr lang="ru-RU" sz="2500" dirty="0"/>
              <a:t>Подготовка презентационных материалов для детей с нарушениями зрения</a:t>
            </a:r>
            <a:endParaRPr sz="2500" dirty="0"/>
          </a:p>
        </p:txBody>
      </p:sp>
      <p:sp>
        <p:nvSpPr>
          <p:cNvPr id="164" name="Google Shape;164;p1"/>
          <p:cNvSpPr txBox="1">
            <a:spLocks noGrp="1"/>
          </p:cNvSpPr>
          <p:nvPr>
            <p:ph type="sldNum" idx="12"/>
          </p:nvPr>
        </p:nvSpPr>
        <p:spPr bwMode="auto">
          <a:xfrm>
            <a:off x="5949000" y="4716524"/>
            <a:ext cx="2691000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39964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571749"/>
            <a:ext cx="2008767" cy="2529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9492"/>
            <a:ext cx="9144000" cy="1200329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reflection blurRad="6350" stA="50000" endA="300" endPos="55500" dist="101600" dir="5400000" sy="-100000" algn="bl" rotWithShape="0"/>
          </a:effectLst>
          <a:scene3d>
            <a:camera prst="perspectiveRelaxed"/>
            <a:lightRig rig="threePt" dir="t"/>
          </a:scene3d>
        </p:spPr>
        <p:txBody>
          <a:bodyPr wrap="square">
            <a:spAutoFit/>
          </a:bodyPr>
          <a:lstStyle/>
          <a:p>
            <a:pPr algn="ctr"/>
            <a:r>
              <a:rPr lang="ru-RU" sz="7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00FF"/>
                </a:highlight>
                <a:latin typeface="Times New Roman" pitchFamily="18" charset="0"/>
                <a:cs typeface="Times New Roman" pitchFamily="18" charset="0"/>
              </a:rPr>
              <a:t>Детство поэта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48" y="1000819"/>
            <a:ext cx="73532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 одной тихой московской улице стоит небольшой памятник, скульптурное изображение Пушкина-ребёнка. Где-то на этом месте находился дом, где 6 июня (</a:t>
            </a:r>
            <a:r>
              <a:rPr lang="ru-RU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 мая по старому стилю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1799 года родился будущий поэт. Сам дом не сохранился, зато в расположенном поблизости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Елоховском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соборе осталась метрическая запись о рождении и крещении Пушкина.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1995686"/>
            <a:ext cx="6768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+mj-lt"/>
                <a:cs typeface="Times New Roman" panose="02020603050405020304" pitchFamily="18" charset="0"/>
              </a:rPr>
              <a:t>Детство Александра Пушкина прошло в Москве. Отцом поэта был отставной майор Сергей Львович Пушкин, матерью — внучка арапа Ганнибала, любимца Петра I. В этой семье литературу любили и знали. Большая библиотека отца рано познакомила мальчика с русскими и французскими книгами, которые он «пожирал одну за другой».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477" y="3075806"/>
            <a:ext cx="65657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занимались детьми мало, но зато в доме часто бывали гости — известные литераторы того времени </a:t>
            </a:r>
            <a:r>
              <a:rPr lang="ru-RU" sz="1200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Карамзин, Жуковский, Батюшков</a:t>
            </a:r>
            <a:r>
              <a:rPr lang="ru-RU" sz="1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Известным поэтом был дядя Пушкина — Василий Львович, да и остальные домочадцы пробовали что-то сочинять.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4011910"/>
            <a:ext cx="5256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Отец любил устраивать домашние спектакли и сам был прекрасным актером. Юному Саше Пушкину нравилось в этом участвовать, на восьмом году он уже пытался сочинять маленькие комедии на французском языке.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58776"/>
            <a:ext cx="1584176" cy="163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31816"/>
            <a:ext cx="1080120" cy="1335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722137"/>
            <a:ext cx="1017290" cy="1280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93970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073" y="51470"/>
            <a:ext cx="3120708" cy="2852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12764"/>
            <a:ext cx="3672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Размышляем над задачей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5276" y="2859782"/>
            <a:ext cx="890597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Чтобы организовать футбольный клуб, пятиклассники решили выяснить, какой процент учащихся их параллели занимается футболом. Всего в параллели 56 мальчиков. Из них, как выяснилось, футболом увлекается 42 человека. Найдите процент мальчиков, являющихся потенциальными участниками футбольного клуба.</a:t>
            </a:r>
          </a:p>
        </p:txBody>
      </p:sp>
      <p:sp>
        <p:nvSpPr>
          <p:cNvPr id="4" name="AutoShape 2" descr="https://edu.mob-edu.ru/ui/upload/courses/136/files/web_resources/14/Images_14/mat_5_14_2_9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edu.mob-edu.ru/ui/upload/courses/136/files/web_resources/14/Images_14/mat_5_14_2_9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1173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204228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Детство поэта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987574"/>
            <a:ext cx="532859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На одной тихой московской улице стоит небольшой памятник, скульптурное изображение Пушкина-ребёнка. Где-то на этом месте находился дом, где 6 июня (26 мая по старому стилю) 1799 года родился будущий поэт. Сам дом не сохранился, зато в расположенном поблизости </a:t>
            </a:r>
            <a:r>
              <a:rPr lang="ru-RU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Елоховском</a:t>
            </a:r>
            <a:r>
              <a:rPr lang="ru-RU" dirty="0">
                <a:latin typeface="Verdana" pitchFamily="34" charset="0"/>
                <a:ea typeface="Verdana" pitchFamily="34" charset="0"/>
                <a:cs typeface="Verdana" pitchFamily="34" charset="0"/>
              </a:rPr>
              <a:t> соборе осталась метрическая запись о рождении и крещении Пушкина.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409" y="564818"/>
            <a:ext cx="3600162" cy="4402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1478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909" y="771550"/>
            <a:ext cx="4489775" cy="2540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19447" y="3363838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Недопустимое оформление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47692" y="3373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B050"/>
                </a:solidFill>
              </a:rPr>
              <a:t>Допустимое оформление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975405-975F-4F74-8522-9DC95DC84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57" y="786408"/>
            <a:ext cx="4373988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71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535200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Текст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9708" y="2067694"/>
            <a:ext cx="3520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latin typeface="+mj-lt"/>
                <a:cs typeface="Times New Roman" pitchFamily="18" charset="0"/>
              </a:rPr>
              <a:t>Текст</a:t>
            </a:r>
            <a:endParaRPr lang="ru-RU" sz="7200" dirty="0">
              <a:latin typeface="+mj-lt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3579862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latin typeface="Verdana" pitchFamily="34" charset="0"/>
                <a:ea typeface="Verdana" pitchFamily="34" charset="0"/>
                <a:cs typeface="Verdana" pitchFamily="34" charset="0"/>
              </a:rPr>
              <a:t>Текст</a:t>
            </a:r>
            <a:endParaRPr lang="ru-RU" sz="7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3888" y="627534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Шрифт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Times New Roman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утолщения и утончения, а также засечки. Для выполнения данного задания не подходит.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63888" y="2256584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- Шрифт</a:t>
            </a:r>
            <a:r>
              <a:rPr lang="en-US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Calibri</a:t>
            </a:r>
            <a:r>
              <a:rPr lang="ru-RU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ровный и прямой, отсутствуют декоративные элементы.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63888" y="3389174"/>
            <a:ext cx="53285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- Шрифт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Verdana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ровный и прямой, отсутствуют декоративные элементы. По сравнению с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Calibri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, имеет больший интервал между символами. Наиболее доступный для зрительного восприятия из шрифтов, входящих в стандартный набор различных ПО</a:t>
            </a:r>
          </a:p>
        </p:txBody>
      </p:sp>
    </p:spTree>
    <p:extLst>
      <p:ext uri="{BB962C8B-B14F-4D97-AF65-F5344CB8AC3E}">
        <p14:creationId xmlns:p14="http://schemas.microsoft.com/office/powerpoint/2010/main" val="22036613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15566"/>
            <a:ext cx="4225725" cy="2385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15566"/>
            <a:ext cx="4217524" cy="2385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19447" y="3363838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Недопустимое оформление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47692" y="3373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B050"/>
                </a:solidFill>
              </a:rPr>
              <a:t>Допустимое оформление</a:t>
            </a:r>
          </a:p>
        </p:txBody>
      </p:sp>
    </p:spTree>
    <p:extLst>
      <p:ext uri="{BB962C8B-B14F-4D97-AF65-F5344CB8AC3E}">
        <p14:creationId xmlns:p14="http://schemas.microsoft.com/office/powerpoint/2010/main" val="19111559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4" name="Google Shape;254;p37"/>
          <p:cNvSpPr txBox="1">
            <a:spLocks noGrp="1"/>
          </p:cNvSpPr>
          <p:nvPr>
            <p:ph type="sldNum" idx="12"/>
          </p:nvPr>
        </p:nvSpPr>
        <p:spPr bwMode="auto">
          <a:xfrm>
            <a:off x="5949350" y="4716524"/>
            <a:ext cx="2690699" cy="2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pPr>
            <a:fld id="{00000000-1234-1234-1234-123412341234}" type="slidenum">
              <a:rPr lang="en-GB"/>
              <a:t>38</a:t>
            </a:fld>
            <a:endParaRPr/>
          </a:p>
        </p:txBody>
      </p:sp>
      <p:sp>
        <p:nvSpPr>
          <p:cNvPr id="255" name="Google Shape;255;p37"/>
          <p:cNvSpPr txBox="1"/>
          <p:nvPr/>
        </p:nvSpPr>
        <p:spPr bwMode="auto">
          <a:xfrm>
            <a:off x="744950" y="3886008"/>
            <a:ext cx="1320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n-GB" sz="1200" b="0" i="0" u="none" strike="noStrike" cap="none">
                <a:solidFill>
                  <a:srgbClr val="EAEFF2"/>
                </a:solidFill>
                <a:latin typeface="Onest Light"/>
                <a:ea typeface="Onest Light"/>
                <a:cs typeface="Onest Light"/>
              </a:rPr>
              <a:t>Сайт МЭО</a:t>
            </a:r>
            <a:endParaRPr sz="1200" b="0" i="0" u="none" strike="noStrike" cap="none">
              <a:solidFill>
                <a:srgbClr val="EAEFF2"/>
              </a:solidFill>
              <a:latin typeface="Onest Light"/>
              <a:ea typeface="Onest Light"/>
              <a:cs typeface="Onest Light"/>
            </a:endParaRPr>
          </a:p>
        </p:txBody>
      </p:sp>
      <p:sp>
        <p:nvSpPr>
          <p:cNvPr id="256" name="Google Shape;256;p37"/>
          <p:cNvSpPr txBox="1"/>
          <p:nvPr/>
        </p:nvSpPr>
        <p:spPr bwMode="auto">
          <a:xfrm>
            <a:off x="6303273" y="3823858"/>
            <a:ext cx="1320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n-GB" sz="1200" b="0" i="0" u="none" strike="noStrike" cap="none">
                <a:solidFill>
                  <a:srgbClr val="EAEFF2"/>
                </a:solidFill>
                <a:latin typeface="Onest Light"/>
                <a:ea typeface="Onest Light"/>
                <a:cs typeface="Onest Light"/>
              </a:rPr>
              <a:t>Вконтакте</a:t>
            </a:r>
            <a:endParaRPr sz="1200" b="0" i="0" u="none" strike="noStrike" cap="none">
              <a:solidFill>
                <a:srgbClr val="EAEFF2"/>
              </a:solidFill>
              <a:latin typeface="Onest Light"/>
              <a:ea typeface="Onest Light"/>
              <a:cs typeface="Onest Light"/>
            </a:endParaRPr>
          </a:p>
        </p:txBody>
      </p:sp>
      <p:sp>
        <p:nvSpPr>
          <p:cNvPr id="257" name="Google Shape;257;p37"/>
          <p:cNvSpPr txBox="1"/>
          <p:nvPr/>
        </p:nvSpPr>
        <p:spPr bwMode="auto">
          <a:xfrm>
            <a:off x="539750" y="845350"/>
            <a:ext cx="62706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spAutoFit/>
          </a:bodyPr>
          <a:lstStyle/>
          <a:p>
            <a:pPr marL="0" marR="0" lvl="0" indent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  <a:defRPr/>
            </a:pPr>
            <a:r>
              <a:rPr lang="en-GB" sz="3400" b="0" i="0" u="none" strike="noStrike" cap="none">
                <a:solidFill>
                  <a:schemeClr val="lt1"/>
                </a:solidFill>
                <a:latin typeface="Onest Light"/>
                <a:ea typeface="Onest Light"/>
                <a:cs typeface="Onest Light"/>
              </a:rPr>
              <a:t>Присоединяйтесь!</a:t>
            </a:r>
            <a:endParaRPr sz="3400" b="0" i="0" u="none" strike="noStrike" cap="none">
              <a:solidFill>
                <a:srgbClr val="1F96FD"/>
              </a:solidFill>
              <a:latin typeface="Onest Light"/>
              <a:ea typeface="Onest Light"/>
              <a:cs typeface="Onest Light"/>
            </a:endParaRPr>
          </a:p>
        </p:txBody>
      </p:sp>
      <p:pic>
        <p:nvPicPr>
          <p:cNvPr id="259" name="Google Shape;259;p37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704050" y="1677775"/>
            <a:ext cx="2007550" cy="190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7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3610075" y="1700250"/>
            <a:ext cx="1923838" cy="1859775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7"/>
          <p:cNvSpPr txBox="1"/>
          <p:nvPr/>
        </p:nvSpPr>
        <p:spPr bwMode="auto">
          <a:xfrm>
            <a:off x="3672045" y="3731600"/>
            <a:ext cx="1636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EAEFF2"/>
                </a:solidFill>
                <a:latin typeface="Onest Light"/>
                <a:ea typeface="Onest Light"/>
                <a:cs typeface="Onest Light"/>
              </a:rPr>
              <a:t>Канал в МАХ</a:t>
            </a:r>
            <a:endParaRPr sz="1200">
              <a:solidFill>
                <a:srgbClr val="EAEFF2"/>
              </a:solidFill>
              <a:latin typeface="Onest Light"/>
              <a:ea typeface="Onest Light"/>
              <a:cs typeface="Onest Light"/>
            </a:endParaRPr>
          </a:p>
        </p:txBody>
      </p:sp>
      <p:pic>
        <p:nvPicPr>
          <p:cNvPr id="262" name="Google Shape;262;p37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6264651" y="1653450"/>
            <a:ext cx="1923850" cy="1953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Liberation Sans"/>
        <a:cs typeface="Liberation Sans"/>
      </a:majorFont>
      <a:minorFont>
        <a:latin typeface="Arial"/>
        <a:ea typeface="Liberation Sans"/>
        <a:cs typeface="Liberation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2002</Words>
  <Application>Microsoft Office PowerPoint</Application>
  <PresentationFormat>Экран (16:9)</PresentationFormat>
  <Paragraphs>250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7" baseType="lpstr">
      <vt:lpstr>Onest</vt:lpstr>
      <vt:lpstr>Arial</vt:lpstr>
      <vt:lpstr>Wingdings</vt:lpstr>
      <vt:lpstr>Times New Roman</vt:lpstr>
      <vt:lpstr>Calibri</vt:lpstr>
      <vt:lpstr>Onest Light</vt:lpstr>
      <vt:lpstr>Circe Rounded Extra Bold</vt:lpstr>
      <vt:lpstr>Verdana</vt:lpstr>
      <vt:lpstr>Simple Light</vt:lpstr>
      <vt:lpstr>Психолого-педагогическое сопровождение обучающихся с сенсорными нарушениями</vt:lpstr>
      <vt:lpstr>Обучающиеся с нарушениями слуха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Рекомендации по обучению детей с нарушениями слуха. Создание адекватных условий звукоусиления</vt:lpstr>
      <vt:lpstr>Рекомендации по обучению детей с нарушениями слуха. Создание условий для слухозрительного восприятия речи</vt:lpstr>
      <vt:lpstr>Рекомендации по обучению детей с нарушениями слуха. Организация работы с классом</vt:lpstr>
      <vt:lpstr>Методические рекомендации по отдельным школьным предметам. Уроки русского языка</vt:lpstr>
      <vt:lpstr>Методические рекомендации по отдельным школьным предметам. Написание диктантов и изложений</vt:lpstr>
      <vt:lpstr>Методические рекомендации по отдельным школьным предметам. Уроки чтения</vt:lpstr>
      <vt:lpstr>Методические рекомендации по отдельным школьным предметам. Уроки математики</vt:lpstr>
      <vt:lpstr>Работа с родителями</vt:lpstr>
      <vt:lpstr>Обучающиеся с нарушениями зрения</vt:lpstr>
      <vt:lpstr>Проблематика</vt:lpstr>
      <vt:lpstr>Презентация PowerPoint</vt:lpstr>
      <vt:lpstr>Организация образовательного процесса со слепыми детьми</vt:lpstr>
      <vt:lpstr>Организация образовательного процесса со слабовидящими детьми</vt:lpstr>
      <vt:lpstr>На что обратить внимание?</vt:lpstr>
      <vt:lpstr>Работа с доской (в т.ч. интерактивной)</vt:lpstr>
      <vt:lpstr>Подготовка иллюстративного материала для слабовидящих обучающихся</vt:lpstr>
      <vt:lpstr>Ассистивные средства</vt:lpstr>
      <vt:lpstr>Слепые обучающиеся и Цифровое образование</vt:lpstr>
      <vt:lpstr>Подготовка презентационных материалов для детей с нарушениями зрения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«Сетевая модель преемственности дошкольного и начального общего образования»</dc:title>
  <cp:lastModifiedBy>Горностаев Игорь</cp:lastModifiedBy>
  <cp:revision>20</cp:revision>
  <dcterms:modified xsi:type="dcterms:W3CDTF">2026-10-28T09:03:07Z</dcterms:modified>
</cp:coreProperties>
</file>